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0"/>
  </p:notesMasterIdLst>
  <p:sldIdLst>
    <p:sldId id="256" r:id="rId2"/>
    <p:sldId id="273" r:id="rId3"/>
    <p:sldId id="274" r:id="rId4"/>
    <p:sldId id="276" r:id="rId5"/>
    <p:sldId id="275" r:id="rId6"/>
    <p:sldId id="278" r:id="rId7"/>
    <p:sldId id="277" r:id="rId8"/>
    <p:sldId id="279" r:id="rId9"/>
    <p:sldId id="280" r:id="rId10"/>
    <p:sldId id="281" r:id="rId11"/>
    <p:sldId id="282" r:id="rId12"/>
    <p:sldId id="283" r:id="rId13"/>
    <p:sldId id="284" r:id="rId14"/>
    <p:sldId id="285" r:id="rId15"/>
    <p:sldId id="286" r:id="rId16"/>
    <p:sldId id="287" r:id="rId17"/>
    <p:sldId id="288" r:id="rId18"/>
    <p:sldId id="272"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72" autoAdjust="0"/>
    <p:restoredTop sz="94660"/>
  </p:normalViewPr>
  <p:slideViewPr>
    <p:cSldViewPr>
      <p:cViewPr varScale="1">
        <p:scale>
          <a:sx n="69" d="100"/>
          <a:sy n="69" d="100"/>
        </p:scale>
        <p:origin x="1350" y="60"/>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58" d="100"/>
          <a:sy n="58" d="100"/>
        </p:scale>
        <p:origin x="255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jpeg>
</file>

<file path=ppt/media/image3.png>
</file>

<file path=ppt/media/image4.png>
</file>

<file path=ppt/media/image5.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36363C4-BDF0-40A7-8F86-1B131888F362}" type="datetimeFigureOut">
              <a:rPr lang="en-CA" smtClean="0"/>
              <a:pPr/>
              <a:t>2017-01-31</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EA49BE-EF1D-449C-BC04-48179C284828}" type="slidenum">
              <a:rPr lang="en-CA" smtClean="0"/>
              <a:pPr/>
              <a:t>‹#›</a:t>
            </a:fld>
            <a:endParaRPr lang="en-CA"/>
          </a:p>
        </p:txBody>
      </p:sp>
    </p:spTree>
    <p:extLst>
      <p:ext uri="{BB962C8B-B14F-4D97-AF65-F5344CB8AC3E}">
        <p14:creationId xmlns:p14="http://schemas.microsoft.com/office/powerpoint/2010/main" val="39579307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6EA49BE-EF1D-449C-BC04-48179C284828}" type="slidenum">
              <a:rPr lang="en-CA" smtClean="0"/>
              <a:pPr/>
              <a:t>1</a:t>
            </a:fld>
            <a:endParaRPr lang="en-CA"/>
          </a:p>
        </p:txBody>
      </p:sp>
    </p:spTree>
    <p:extLst>
      <p:ext uri="{BB962C8B-B14F-4D97-AF65-F5344CB8AC3E}">
        <p14:creationId xmlns:p14="http://schemas.microsoft.com/office/powerpoint/2010/main" val="34030521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D89B372E-B442-4AC3-932E-1B3F4F99C691}" type="slidenum">
              <a:rPr lang="en-US"/>
              <a:pPr/>
              <a:t>10</a:t>
            </a:fld>
            <a:endParaRPr lang="en-US"/>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p:spPr>
        <p:txBody>
          <a:bodyPr/>
          <a:lstStyle/>
          <a:p>
            <a:pPr eaLnBrk="1" hangingPunct="1">
              <a:lnSpc>
                <a:spcPct val="90000"/>
              </a:lnSpc>
            </a:pPr>
            <a:endParaRPr lang="en-US" sz="900" dirty="0"/>
          </a:p>
        </p:txBody>
      </p:sp>
    </p:spTree>
    <p:extLst>
      <p:ext uri="{BB962C8B-B14F-4D97-AF65-F5344CB8AC3E}">
        <p14:creationId xmlns:p14="http://schemas.microsoft.com/office/powerpoint/2010/main" val="2488686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386552AF-C65C-4202-B6E1-49A2DB1D9C6C}" type="slidenum">
              <a:rPr lang="en-US"/>
              <a:pPr/>
              <a:t>11</a:t>
            </a:fld>
            <a:endParaRPr lang="en-US"/>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21741936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D3E6DC86-F4C2-42A8-A455-4968E8293083}" type="slidenum">
              <a:rPr lang="en-US"/>
              <a:pPr/>
              <a:t>12</a:t>
            </a:fld>
            <a:endParaRPr lang="en-US"/>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xfrm>
            <a:off x="685800" y="4427984"/>
            <a:ext cx="5486400" cy="4114800"/>
          </a:xfrm>
          <a:noFill/>
          <a:ln/>
        </p:spPr>
        <p:txBody>
          <a:bodyPr/>
          <a:lstStyle/>
          <a:p>
            <a:pPr eaLnBrk="1" hangingPunct="1"/>
            <a:endParaRPr lang="en-US" dirty="0"/>
          </a:p>
        </p:txBody>
      </p:sp>
    </p:spTree>
    <p:extLst>
      <p:ext uri="{BB962C8B-B14F-4D97-AF65-F5344CB8AC3E}">
        <p14:creationId xmlns:p14="http://schemas.microsoft.com/office/powerpoint/2010/main" val="2202429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F1FB220F-6EAB-4C44-A758-AE24F5E960EA}" type="slidenum">
              <a:rPr lang="en-US"/>
              <a:pPr/>
              <a:t>13</a:t>
            </a:fld>
            <a:endParaRPr lang="en-US"/>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26990967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6EA49BE-EF1D-449C-BC04-48179C284828}" type="slidenum">
              <a:rPr lang="en-CA" smtClean="0"/>
              <a:pPr/>
              <a:t>14</a:t>
            </a:fld>
            <a:endParaRPr lang="en-CA"/>
          </a:p>
        </p:txBody>
      </p:sp>
    </p:spTree>
    <p:extLst>
      <p:ext uri="{BB962C8B-B14F-4D97-AF65-F5344CB8AC3E}">
        <p14:creationId xmlns:p14="http://schemas.microsoft.com/office/powerpoint/2010/main" val="11615212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6EA49BE-EF1D-449C-BC04-48179C284828}" type="slidenum">
              <a:rPr lang="en-CA" smtClean="0"/>
              <a:pPr/>
              <a:t>15</a:t>
            </a:fld>
            <a:endParaRPr lang="en-CA"/>
          </a:p>
        </p:txBody>
      </p:sp>
    </p:spTree>
    <p:extLst>
      <p:ext uri="{BB962C8B-B14F-4D97-AF65-F5344CB8AC3E}">
        <p14:creationId xmlns:p14="http://schemas.microsoft.com/office/powerpoint/2010/main" val="1062782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6EA49BE-EF1D-449C-BC04-48179C284828}" type="slidenum">
              <a:rPr lang="en-CA" smtClean="0"/>
              <a:pPr/>
              <a:t>16</a:t>
            </a:fld>
            <a:endParaRPr lang="en-CA"/>
          </a:p>
        </p:txBody>
      </p:sp>
    </p:spTree>
    <p:extLst>
      <p:ext uri="{BB962C8B-B14F-4D97-AF65-F5344CB8AC3E}">
        <p14:creationId xmlns:p14="http://schemas.microsoft.com/office/powerpoint/2010/main" val="7426568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p:spPr>
        <p:txBody>
          <a:bodyPr/>
          <a:lstStyle/>
          <a:p>
            <a:fld id="{5224F001-134D-4865-99E6-9145306E42FE}" type="slidenum">
              <a:rPr lang="en-US"/>
              <a:pPr/>
              <a:t>17</a:t>
            </a:fld>
            <a:endParaRPr lang="en-US"/>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noFill/>
          <a:ln/>
        </p:spPr>
        <p:txBody>
          <a:bodyPr/>
          <a:lstStyle/>
          <a:p>
            <a:pPr eaLnBrk="1" hangingPunct="1">
              <a:lnSpc>
                <a:spcPct val="80000"/>
              </a:lnSpc>
            </a:pPr>
            <a:endParaRPr lang="en-US" sz="800" dirty="0"/>
          </a:p>
        </p:txBody>
      </p:sp>
    </p:spTree>
    <p:extLst>
      <p:ext uri="{BB962C8B-B14F-4D97-AF65-F5344CB8AC3E}">
        <p14:creationId xmlns:p14="http://schemas.microsoft.com/office/powerpoint/2010/main" val="42665150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6EA49BE-EF1D-449C-BC04-48179C284828}" type="slidenum">
              <a:rPr lang="en-CA" smtClean="0"/>
              <a:pPr/>
              <a:t>18</a:t>
            </a:fld>
            <a:endParaRPr lang="en-CA"/>
          </a:p>
        </p:txBody>
      </p:sp>
    </p:spTree>
    <p:extLst>
      <p:ext uri="{BB962C8B-B14F-4D97-AF65-F5344CB8AC3E}">
        <p14:creationId xmlns:p14="http://schemas.microsoft.com/office/powerpoint/2010/main" val="3880197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6EA49BE-EF1D-449C-BC04-48179C284828}" type="slidenum">
              <a:rPr lang="en-CA" smtClean="0"/>
              <a:pPr/>
              <a:t>2</a:t>
            </a:fld>
            <a:endParaRPr lang="en-CA"/>
          </a:p>
        </p:txBody>
      </p:sp>
    </p:spTree>
    <p:extLst>
      <p:ext uri="{BB962C8B-B14F-4D97-AF65-F5344CB8AC3E}">
        <p14:creationId xmlns:p14="http://schemas.microsoft.com/office/powerpoint/2010/main" val="16336655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p:cNvSpPr>
            <a:spLocks noGrp="1" noChangeArrowheads="1"/>
          </p:cNvSpPr>
          <p:nvPr>
            <p:ph type="sldNum" sz="quarter" idx="5"/>
          </p:nvPr>
        </p:nvSpPr>
        <p:spPr>
          <a:noFill/>
        </p:spPr>
        <p:txBody>
          <a:bodyPr/>
          <a:lstStyle/>
          <a:p>
            <a:fld id="{4A6DFB07-5249-4496-BC2A-638050EFC518}" type="slidenum">
              <a:rPr lang="en-US"/>
              <a:pPr/>
              <a:t>3</a:t>
            </a:fld>
            <a:endParaRPr lang="en-US"/>
          </a:p>
        </p:txBody>
      </p:sp>
      <p:sp>
        <p:nvSpPr>
          <p:cNvPr id="12291" name="Rectangle 2"/>
          <p:cNvSpPr>
            <a:spLocks noGrp="1" noRot="1" noChangeAspect="1" noChangeArrowheads="1" noTextEdit="1"/>
          </p:cNvSpPr>
          <p:nvPr>
            <p:ph type="sldImg"/>
          </p:nvPr>
        </p:nvSpPr>
        <p:spPr>
          <a:ln/>
        </p:spPr>
      </p:sp>
      <p:sp>
        <p:nvSpPr>
          <p:cNvPr id="12292"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3598705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6EA49BE-EF1D-449C-BC04-48179C284828}" type="slidenum">
              <a:rPr lang="en-CA" smtClean="0"/>
              <a:pPr/>
              <a:t>4</a:t>
            </a:fld>
            <a:endParaRPr lang="en-CA"/>
          </a:p>
        </p:txBody>
      </p:sp>
    </p:spTree>
    <p:extLst>
      <p:ext uri="{BB962C8B-B14F-4D97-AF65-F5344CB8AC3E}">
        <p14:creationId xmlns:p14="http://schemas.microsoft.com/office/powerpoint/2010/main" val="9608576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56EA49BE-EF1D-449C-BC04-48179C284828}" type="slidenum">
              <a:rPr lang="en-CA" smtClean="0"/>
              <a:pPr/>
              <a:t>5</a:t>
            </a:fld>
            <a:endParaRPr lang="en-CA"/>
          </a:p>
        </p:txBody>
      </p:sp>
    </p:spTree>
    <p:extLst>
      <p:ext uri="{BB962C8B-B14F-4D97-AF65-F5344CB8AC3E}">
        <p14:creationId xmlns:p14="http://schemas.microsoft.com/office/powerpoint/2010/main" val="29459721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BDE826FD-B02B-404C-9916-9C955FB36EA8}" type="slidenum">
              <a:rPr lang="en-US"/>
              <a:pPr/>
              <a:t>6</a:t>
            </a:fld>
            <a:endParaRPr lang="en-US"/>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40849100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p:spPr>
        <p:txBody>
          <a:bodyPr/>
          <a:lstStyle/>
          <a:p>
            <a:fld id="{CDC69CF3-C4FF-45D8-A2EB-1D671862EB3A}" type="slidenum">
              <a:rPr lang="en-US"/>
              <a:pPr/>
              <a:t>7</a:t>
            </a:fld>
            <a:endParaRPr lang="en-US"/>
          </a:p>
        </p:txBody>
      </p:sp>
      <p:sp>
        <p:nvSpPr>
          <p:cNvPr id="39939" name="Rectangle 2"/>
          <p:cNvSpPr>
            <a:spLocks noGrp="1" noRot="1" noChangeAspect="1" noChangeArrowheads="1" noTextEdit="1"/>
          </p:cNvSpPr>
          <p:nvPr>
            <p:ph type="sldImg"/>
          </p:nvPr>
        </p:nvSpPr>
        <p:spPr>
          <a:ln/>
        </p:spPr>
      </p:sp>
      <p:sp>
        <p:nvSpPr>
          <p:cNvPr id="39940"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3740811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p:spPr>
        <p:txBody>
          <a:bodyPr/>
          <a:lstStyle/>
          <a:p>
            <a:fld id="{CDC69CF3-C4FF-45D8-A2EB-1D671862EB3A}" type="slidenum">
              <a:rPr lang="en-US"/>
              <a:pPr/>
              <a:t>8</a:t>
            </a:fld>
            <a:endParaRPr lang="en-US"/>
          </a:p>
        </p:txBody>
      </p:sp>
      <p:sp>
        <p:nvSpPr>
          <p:cNvPr id="39939" name="Rectangle 2"/>
          <p:cNvSpPr>
            <a:spLocks noGrp="1" noRot="1" noChangeAspect="1" noChangeArrowheads="1" noTextEdit="1"/>
          </p:cNvSpPr>
          <p:nvPr>
            <p:ph type="sldImg"/>
          </p:nvPr>
        </p:nvSpPr>
        <p:spPr>
          <a:ln/>
        </p:spPr>
      </p:sp>
      <p:sp>
        <p:nvSpPr>
          <p:cNvPr id="39940"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26460753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716FEE63-5AA3-4B3F-B80B-A92C8C803EEC}" type="slidenum">
              <a:rPr lang="en-US"/>
              <a:pPr/>
              <a:t>9</a:t>
            </a:fld>
            <a:endParaRPr lang="en-US"/>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a:ln/>
        </p:spPr>
        <p:txBody>
          <a:bodyPr/>
          <a:lstStyle/>
          <a:p>
            <a:pPr eaLnBrk="1" hangingPunct="1"/>
            <a:endParaRPr lang="en-CA"/>
          </a:p>
        </p:txBody>
      </p:sp>
    </p:spTree>
    <p:extLst>
      <p:ext uri="{BB962C8B-B14F-4D97-AF65-F5344CB8AC3E}">
        <p14:creationId xmlns:p14="http://schemas.microsoft.com/office/powerpoint/2010/main" val="4872012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4626F8F4-8FE0-43DC-8CFA-0A4DB20DC032}" type="datetime1">
              <a:rPr lang="en-CA" smtClean="0"/>
              <a:pPr/>
              <a:t>2017-01-31</a:t>
            </a:fld>
            <a:endParaRPr lang="en-CA"/>
          </a:p>
        </p:txBody>
      </p:sp>
      <p:sp>
        <p:nvSpPr>
          <p:cNvPr id="5" name="Footer Placeholder 4"/>
          <p:cNvSpPr>
            <a:spLocks noGrp="1"/>
          </p:cNvSpPr>
          <p:nvPr>
            <p:ph type="ftr" sz="quarter" idx="11"/>
          </p:nvPr>
        </p:nvSpPr>
        <p:spPr/>
        <p:txBody>
          <a:bodyPr/>
          <a:lstStyle/>
          <a:p>
            <a:r>
              <a:rPr lang="en-CA" dirty="0"/>
              <a:t>Copyright 2013 Janis Riven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2411760" cy="1988840"/>
          </a:xfrm>
          <a:prstGeom prst="rect">
            <a:avLst/>
          </a:prstGeom>
        </p:spPr>
      </p:pic>
      <p:sp>
        <p:nvSpPr>
          <p:cNvPr id="6" name="Slide Number Placeholder 5"/>
          <p:cNvSpPr>
            <a:spLocks noGrp="1"/>
          </p:cNvSpPr>
          <p:nvPr>
            <p:ph type="sldNum" sz="quarter" idx="12"/>
          </p:nvPr>
        </p:nvSpPr>
        <p:spPr/>
        <p:txBody>
          <a:bodyPr/>
          <a:lstStyle/>
          <a:p>
            <a:fld id="{098E297E-4821-4EDD-8607-E0C5D528D049}" type="slidenum">
              <a:rPr lang="en-CA" smtClean="0"/>
              <a:pPr/>
              <a:t>‹#›</a:t>
            </a:fld>
            <a:endParaRPr lang="en-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3A863685-A646-43C7-AC04-C4E925D6C058}" type="datetime1">
              <a:rPr lang="en-CA" smtClean="0"/>
              <a:pPr/>
              <a:t>2017-01-31</a:t>
            </a:fld>
            <a:endParaRPr lang="en-CA"/>
          </a:p>
        </p:txBody>
      </p:sp>
      <p:sp>
        <p:nvSpPr>
          <p:cNvPr id="5" name="Footer Placeholder 4"/>
          <p:cNvSpPr>
            <a:spLocks noGrp="1"/>
          </p:cNvSpPr>
          <p:nvPr>
            <p:ph type="ftr" sz="quarter" idx="11"/>
          </p:nvPr>
        </p:nvSpPr>
        <p:spPr/>
        <p:txBody>
          <a:bodyPr/>
          <a:lstStyle/>
          <a:p>
            <a:r>
              <a:rPr lang="en-CA"/>
              <a:t>Copyright 2010 Janis Riven</a:t>
            </a:r>
          </a:p>
        </p:txBody>
      </p:sp>
      <p:sp>
        <p:nvSpPr>
          <p:cNvPr id="6" name="Slide Number Placeholder 5"/>
          <p:cNvSpPr>
            <a:spLocks noGrp="1"/>
          </p:cNvSpPr>
          <p:nvPr>
            <p:ph type="sldNum" sz="quarter" idx="12"/>
          </p:nvPr>
        </p:nvSpPr>
        <p:spPr/>
        <p:txBody>
          <a:bodyPr/>
          <a:lstStyle/>
          <a:p>
            <a:fld id="{098E297E-4821-4EDD-8607-E0C5D528D049}" type="slidenum">
              <a:rPr lang="en-CA" smtClean="0"/>
              <a:pPr/>
              <a:t>‹#›</a:t>
            </a:fld>
            <a:endParaRPr lang="en-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31ABCED5-3606-426D-B0E5-E13887712EC4}" type="datetime1">
              <a:rPr lang="en-CA" smtClean="0"/>
              <a:pPr/>
              <a:t>2017-01-31</a:t>
            </a:fld>
            <a:endParaRPr lang="en-CA"/>
          </a:p>
        </p:txBody>
      </p:sp>
      <p:sp>
        <p:nvSpPr>
          <p:cNvPr id="5" name="Footer Placeholder 4"/>
          <p:cNvSpPr>
            <a:spLocks noGrp="1"/>
          </p:cNvSpPr>
          <p:nvPr>
            <p:ph type="ftr" sz="quarter" idx="11"/>
          </p:nvPr>
        </p:nvSpPr>
        <p:spPr/>
        <p:txBody>
          <a:bodyPr/>
          <a:lstStyle/>
          <a:p>
            <a:r>
              <a:rPr lang="en-CA"/>
              <a:t>Copyright 2010 Janis Riven</a:t>
            </a:r>
          </a:p>
        </p:txBody>
      </p:sp>
      <p:sp>
        <p:nvSpPr>
          <p:cNvPr id="6" name="Slide Number Placeholder 5"/>
          <p:cNvSpPr>
            <a:spLocks noGrp="1"/>
          </p:cNvSpPr>
          <p:nvPr>
            <p:ph type="sldNum" sz="quarter" idx="12"/>
          </p:nvPr>
        </p:nvSpPr>
        <p:spPr/>
        <p:txBody>
          <a:bodyPr/>
          <a:lstStyle/>
          <a:p>
            <a:fld id="{098E297E-4821-4EDD-8607-E0C5D528D049}" type="slidenum">
              <a:rPr lang="en-CA" smtClean="0"/>
              <a:pPr/>
              <a:t>‹#›</a:t>
            </a:fld>
            <a:endParaRPr lang="en-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899E35EA-0688-4D69-8AB8-CB4EE4DDDE39}" type="datetime1">
              <a:rPr lang="en-CA" smtClean="0"/>
              <a:pPr/>
              <a:t>2017-01-31</a:t>
            </a:fld>
            <a:endParaRPr lang="en-CA"/>
          </a:p>
        </p:txBody>
      </p:sp>
      <p:sp>
        <p:nvSpPr>
          <p:cNvPr id="5" name="Footer Placeholder 4"/>
          <p:cNvSpPr>
            <a:spLocks noGrp="1"/>
          </p:cNvSpPr>
          <p:nvPr>
            <p:ph type="ftr" sz="quarter" idx="11"/>
          </p:nvPr>
        </p:nvSpPr>
        <p:spPr/>
        <p:txBody>
          <a:bodyPr/>
          <a:lstStyle/>
          <a:p>
            <a:r>
              <a:rPr lang="en-CA" dirty="0"/>
              <a:t>Copyright 2013 Janis Riven</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907704" cy="1600200"/>
          </a:xfrm>
          <a:prstGeom prst="rect">
            <a:avLst/>
          </a:prstGeom>
        </p:spPr>
      </p:pic>
      <p:sp>
        <p:nvSpPr>
          <p:cNvPr id="6" name="Slide Number Placeholder 5"/>
          <p:cNvSpPr>
            <a:spLocks noGrp="1"/>
          </p:cNvSpPr>
          <p:nvPr>
            <p:ph type="sldNum" sz="quarter" idx="12"/>
          </p:nvPr>
        </p:nvSpPr>
        <p:spPr/>
        <p:txBody>
          <a:bodyPr/>
          <a:lstStyle/>
          <a:p>
            <a:fld id="{098E297E-4821-4EDD-8607-E0C5D528D049}" type="slidenum">
              <a:rPr lang="en-CA" smtClean="0"/>
              <a:pPr/>
              <a:t>‹#›</a:t>
            </a:fld>
            <a:endParaRPr lang="en-C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FF4832-DB64-41FF-8953-30D5CD481436}" type="datetime1">
              <a:rPr lang="en-CA" smtClean="0"/>
              <a:pPr/>
              <a:t>2017-01-31</a:t>
            </a:fld>
            <a:endParaRPr lang="en-CA"/>
          </a:p>
        </p:txBody>
      </p:sp>
      <p:sp>
        <p:nvSpPr>
          <p:cNvPr id="5" name="Footer Placeholder 4"/>
          <p:cNvSpPr>
            <a:spLocks noGrp="1"/>
          </p:cNvSpPr>
          <p:nvPr>
            <p:ph type="ftr" sz="quarter" idx="11"/>
          </p:nvPr>
        </p:nvSpPr>
        <p:spPr/>
        <p:txBody>
          <a:bodyPr/>
          <a:lstStyle/>
          <a:p>
            <a:r>
              <a:rPr lang="en-CA" dirty="0"/>
              <a:t>Copyright 2013 Janis Riven</a:t>
            </a:r>
          </a:p>
        </p:txBody>
      </p:sp>
      <p:sp>
        <p:nvSpPr>
          <p:cNvPr id="6" name="Slide Number Placeholder 5"/>
          <p:cNvSpPr>
            <a:spLocks noGrp="1"/>
          </p:cNvSpPr>
          <p:nvPr>
            <p:ph type="sldNum" sz="quarter" idx="12"/>
          </p:nvPr>
        </p:nvSpPr>
        <p:spPr/>
        <p:txBody>
          <a:bodyPr/>
          <a:lstStyle/>
          <a:p>
            <a:fld id="{098E297E-4821-4EDD-8607-E0C5D528D049}" type="slidenum">
              <a:rPr lang="en-CA" smtClean="0"/>
              <a:pPr/>
              <a:t>‹#›</a:t>
            </a:fld>
            <a:endParaRPr lang="en-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4CE7C9F0-8E48-4FA4-A7E0-8AEC95FACF75}" type="datetime1">
              <a:rPr lang="en-CA" smtClean="0"/>
              <a:pPr/>
              <a:t>2017-01-31</a:t>
            </a:fld>
            <a:endParaRPr lang="en-CA"/>
          </a:p>
        </p:txBody>
      </p:sp>
      <p:sp>
        <p:nvSpPr>
          <p:cNvPr id="6" name="Footer Placeholder 5"/>
          <p:cNvSpPr>
            <a:spLocks noGrp="1"/>
          </p:cNvSpPr>
          <p:nvPr>
            <p:ph type="ftr" sz="quarter" idx="11"/>
          </p:nvPr>
        </p:nvSpPr>
        <p:spPr/>
        <p:txBody>
          <a:bodyPr/>
          <a:lstStyle/>
          <a:p>
            <a:r>
              <a:rPr lang="en-CA" dirty="0"/>
              <a:t>Copyright 2013 Janis Riven</a:t>
            </a:r>
          </a:p>
        </p:txBody>
      </p:sp>
      <p:sp>
        <p:nvSpPr>
          <p:cNvPr id="7" name="Slide Number Placeholder 6"/>
          <p:cNvSpPr>
            <a:spLocks noGrp="1"/>
          </p:cNvSpPr>
          <p:nvPr>
            <p:ph type="sldNum" sz="quarter" idx="12"/>
          </p:nvPr>
        </p:nvSpPr>
        <p:spPr/>
        <p:txBody>
          <a:bodyPr/>
          <a:lstStyle/>
          <a:p>
            <a:fld id="{098E297E-4821-4EDD-8607-E0C5D528D049}" type="slidenum">
              <a:rPr lang="en-CA" smtClean="0"/>
              <a:pPr/>
              <a:t>‹#›</a:t>
            </a:fld>
            <a:endParaRPr lang="en-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B875B2AA-17BA-46FE-8085-571E0C1B8393}" type="datetime1">
              <a:rPr lang="en-CA" smtClean="0"/>
              <a:pPr/>
              <a:t>2017-01-31</a:t>
            </a:fld>
            <a:endParaRPr lang="en-CA"/>
          </a:p>
        </p:txBody>
      </p:sp>
      <p:sp>
        <p:nvSpPr>
          <p:cNvPr id="8" name="Footer Placeholder 7"/>
          <p:cNvSpPr>
            <a:spLocks noGrp="1"/>
          </p:cNvSpPr>
          <p:nvPr>
            <p:ph type="ftr" sz="quarter" idx="11"/>
          </p:nvPr>
        </p:nvSpPr>
        <p:spPr/>
        <p:txBody>
          <a:bodyPr/>
          <a:lstStyle/>
          <a:p>
            <a:r>
              <a:rPr lang="en-CA" dirty="0"/>
              <a:t>Copyright 2013 Janis Riven</a:t>
            </a:r>
          </a:p>
        </p:txBody>
      </p:sp>
      <p:sp>
        <p:nvSpPr>
          <p:cNvPr id="9" name="Slide Number Placeholder 8"/>
          <p:cNvSpPr>
            <a:spLocks noGrp="1"/>
          </p:cNvSpPr>
          <p:nvPr>
            <p:ph type="sldNum" sz="quarter" idx="12"/>
          </p:nvPr>
        </p:nvSpPr>
        <p:spPr/>
        <p:txBody>
          <a:bodyPr/>
          <a:lstStyle/>
          <a:p>
            <a:fld id="{098E297E-4821-4EDD-8607-E0C5D528D049}" type="slidenum">
              <a:rPr lang="en-CA" smtClean="0"/>
              <a:pPr/>
              <a:t>‹#›</a:t>
            </a:fld>
            <a:endParaRPr lang="en-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515600B4-FA3C-4E93-B7DD-24763E954303}" type="datetime1">
              <a:rPr lang="en-CA" smtClean="0"/>
              <a:pPr/>
              <a:t>2017-01-31</a:t>
            </a:fld>
            <a:endParaRPr lang="en-CA"/>
          </a:p>
        </p:txBody>
      </p:sp>
      <p:sp>
        <p:nvSpPr>
          <p:cNvPr id="4" name="Footer Placeholder 3"/>
          <p:cNvSpPr>
            <a:spLocks noGrp="1"/>
          </p:cNvSpPr>
          <p:nvPr>
            <p:ph type="ftr" sz="quarter" idx="11"/>
          </p:nvPr>
        </p:nvSpPr>
        <p:spPr/>
        <p:txBody>
          <a:bodyPr/>
          <a:lstStyle/>
          <a:p>
            <a:r>
              <a:rPr lang="en-CA" dirty="0"/>
              <a:t>Copyright 2013 Janis Riven</a:t>
            </a:r>
          </a:p>
        </p:txBody>
      </p:sp>
      <p:sp>
        <p:nvSpPr>
          <p:cNvPr id="5" name="Slide Number Placeholder 4"/>
          <p:cNvSpPr>
            <a:spLocks noGrp="1"/>
          </p:cNvSpPr>
          <p:nvPr>
            <p:ph type="sldNum" sz="quarter" idx="12"/>
          </p:nvPr>
        </p:nvSpPr>
        <p:spPr/>
        <p:txBody>
          <a:bodyPr/>
          <a:lstStyle/>
          <a:p>
            <a:fld id="{098E297E-4821-4EDD-8607-E0C5D528D049}" type="slidenum">
              <a:rPr lang="en-CA" smtClean="0"/>
              <a:pPr/>
              <a:t>‹#›</a:t>
            </a:fld>
            <a:endParaRPr lang="en-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66369E-0F22-4E1E-9CB3-A89E3A069FF4}" type="datetime1">
              <a:rPr lang="en-CA" smtClean="0"/>
              <a:pPr/>
              <a:t>2017-01-31</a:t>
            </a:fld>
            <a:endParaRPr lang="en-CA"/>
          </a:p>
        </p:txBody>
      </p:sp>
      <p:sp>
        <p:nvSpPr>
          <p:cNvPr id="3" name="Footer Placeholder 2"/>
          <p:cNvSpPr>
            <a:spLocks noGrp="1"/>
          </p:cNvSpPr>
          <p:nvPr>
            <p:ph type="ftr" sz="quarter" idx="11"/>
          </p:nvPr>
        </p:nvSpPr>
        <p:spPr/>
        <p:txBody>
          <a:bodyPr/>
          <a:lstStyle/>
          <a:p>
            <a:r>
              <a:rPr lang="en-CA"/>
              <a:t>Copyright 2010 Janis Riven</a:t>
            </a:r>
          </a:p>
        </p:txBody>
      </p:sp>
      <p:sp>
        <p:nvSpPr>
          <p:cNvPr id="4" name="Slide Number Placeholder 3"/>
          <p:cNvSpPr>
            <a:spLocks noGrp="1"/>
          </p:cNvSpPr>
          <p:nvPr>
            <p:ph type="sldNum" sz="quarter" idx="12"/>
          </p:nvPr>
        </p:nvSpPr>
        <p:spPr/>
        <p:txBody>
          <a:bodyPr/>
          <a:lstStyle/>
          <a:p>
            <a:fld id="{098E297E-4821-4EDD-8607-E0C5D528D049}" type="slidenum">
              <a:rPr lang="en-CA" smtClean="0"/>
              <a:pPr/>
              <a:t>‹#›</a:t>
            </a:fld>
            <a:endParaRPr lang="en-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EAD394-2F5C-4494-8207-3824B5C17795}" type="datetime1">
              <a:rPr lang="en-CA" smtClean="0"/>
              <a:pPr/>
              <a:t>2017-01-31</a:t>
            </a:fld>
            <a:endParaRPr lang="en-CA"/>
          </a:p>
        </p:txBody>
      </p:sp>
      <p:sp>
        <p:nvSpPr>
          <p:cNvPr id="6" name="Footer Placeholder 5"/>
          <p:cNvSpPr>
            <a:spLocks noGrp="1"/>
          </p:cNvSpPr>
          <p:nvPr>
            <p:ph type="ftr" sz="quarter" idx="11"/>
          </p:nvPr>
        </p:nvSpPr>
        <p:spPr/>
        <p:txBody>
          <a:bodyPr/>
          <a:lstStyle/>
          <a:p>
            <a:r>
              <a:rPr lang="en-CA"/>
              <a:t>Copyright 2010 Janis Riven</a:t>
            </a:r>
          </a:p>
        </p:txBody>
      </p:sp>
      <p:sp>
        <p:nvSpPr>
          <p:cNvPr id="7" name="Slide Number Placeholder 6"/>
          <p:cNvSpPr>
            <a:spLocks noGrp="1"/>
          </p:cNvSpPr>
          <p:nvPr>
            <p:ph type="sldNum" sz="quarter" idx="12"/>
          </p:nvPr>
        </p:nvSpPr>
        <p:spPr/>
        <p:txBody>
          <a:bodyPr/>
          <a:lstStyle/>
          <a:p>
            <a:fld id="{098E297E-4821-4EDD-8607-E0C5D528D049}" type="slidenum">
              <a:rPr lang="en-CA" smtClean="0"/>
              <a:pPr/>
              <a:t>‹#›</a:t>
            </a:fld>
            <a:endParaRPr lang="en-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81B435B-C01E-4BF1-B6BA-3878DB24F3CA}" type="datetime1">
              <a:rPr lang="en-CA" smtClean="0"/>
              <a:pPr/>
              <a:t>2017-01-31</a:t>
            </a:fld>
            <a:endParaRPr lang="en-CA"/>
          </a:p>
        </p:txBody>
      </p:sp>
      <p:sp>
        <p:nvSpPr>
          <p:cNvPr id="6" name="Footer Placeholder 5"/>
          <p:cNvSpPr>
            <a:spLocks noGrp="1"/>
          </p:cNvSpPr>
          <p:nvPr>
            <p:ph type="ftr" sz="quarter" idx="11"/>
          </p:nvPr>
        </p:nvSpPr>
        <p:spPr/>
        <p:txBody>
          <a:bodyPr/>
          <a:lstStyle/>
          <a:p>
            <a:r>
              <a:rPr lang="en-CA"/>
              <a:t>Copyright 2010 Janis Riven</a:t>
            </a:r>
          </a:p>
        </p:txBody>
      </p:sp>
      <p:sp>
        <p:nvSpPr>
          <p:cNvPr id="7" name="Slide Number Placeholder 6"/>
          <p:cNvSpPr>
            <a:spLocks noGrp="1"/>
          </p:cNvSpPr>
          <p:nvPr>
            <p:ph type="sldNum" sz="quarter" idx="12"/>
          </p:nvPr>
        </p:nvSpPr>
        <p:spPr/>
        <p:txBody>
          <a:bodyPr/>
          <a:lstStyle/>
          <a:p>
            <a:fld id="{098E297E-4821-4EDD-8607-E0C5D528D049}" type="slidenum">
              <a:rPr lang="en-CA" smtClean="0"/>
              <a:pPr/>
              <a:t>‹#›</a:t>
            </a:fld>
            <a:endParaRPr lang="en-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50E029-1285-429B-A0EF-AE4F1F273202}" type="datetime1">
              <a:rPr lang="en-CA" smtClean="0"/>
              <a:pPr/>
              <a:t>2017-01-31</a:t>
            </a:fld>
            <a:endParaRPr lang="en-CA"/>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CA"/>
              <a:t>Copyright 2010 Janis Riven</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8E297E-4821-4EDD-8607-E0C5D528D049}" type="slidenum">
              <a:rPr lang="en-CA" smtClean="0"/>
              <a:pPr/>
              <a:t>‹#›</a:t>
            </a:fld>
            <a:endParaRPr lang="en-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WAV"/><Relationship Id="rId1" Type="http://schemas.microsoft.com/office/2007/relationships/media" Target="../media/media12.WAV"/><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WAV"/><Relationship Id="rId1" Type="http://schemas.microsoft.com/office/2007/relationships/media" Target="../media/media13.WAV"/><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WAV"/><Relationship Id="rId1" Type="http://schemas.microsoft.com/office/2007/relationships/media" Target="../media/media14.WAV"/><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WAV"/><Relationship Id="rId1" Type="http://schemas.microsoft.com/office/2007/relationships/media" Target="../media/media15.WAV"/><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WAV"/><Relationship Id="rId1" Type="http://schemas.microsoft.com/office/2007/relationships/media" Target="../media/media16.WAV"/><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WAV"/><Relationship Id="rId1" Type="http://schemas.microsoft.com/office/2007/relationships/media" Target="../media/media17.WAV"/><Relationship Id="rId5" Type="http://schemas.openxmlformats.org/officeDocument/2006/relationships/image" Target="../media/image3.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WAV"/><Relationship Id="rId1" Type="http://schemas.microsoft.com/office/2007/relationships/media" Target="../media/media18.WAV"/><Relationship Id="rId5" Type="http://schemas.openxmlformats.org/officeDocument/2006/relationships/image" Target="../media/image5.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3.png"/><Relationship Id="rId5" Type="http://schemas.openxmlformats.org/officeDocument/2006/relationships/hyperlink" Target="http://www.icgn.org/files/icgn_main/pdfs/best_practice/inst_share_responsibilities/2007_principles_on_institutional_shareholder_responsibilities.pdf" TargetMode="Externa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WAV"/><Relationship Id="rId1" Type="http://schemas.microsoft.com/office/2007/relationships/media" Target="../media/media6.WAV"/><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WAV"/><Relationship Id="rId1" Type="http://schemas.microsoft.com/office/2007/relationships/media" Target="../media/media7.WAV"/><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WAV"/><Relationship Id="rId1" Type="http://schemas.microsoft.com/office/2007/relationships/media" Target="../media/media8.WAV"/><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CA" dirty="0"/>
              <a:t>Corporate Governance</a:t>
            </a:r>
            <a:br>
              <a:rPr lang="en-CA" dirty="0"/>
            </a:br>
            <a:r>
              <a:rPr lang="en-CA" dirty="0"/>
              <a:t>MG 5326</a:t>
            </a:r>
            <a:br>
              <a:rPr lang="en-CA" dirty="0"/>
            </a:br>
            <a:endParaRPr lang="en-CA" dirty="0"/>
          </a:p>
        </p:txBody>
      </p:sp>
      <p:sp>
        <p:nvSpPr>
          <p:cNvPr id="3" name="Subtitle 2"/>
          <p:cNvSpPr>
            <a:spLocks noGrp="1"/>
          </p:cNvSpPr>
          <p:nvPr>
            <p:ph type="subTitle" idx="1"/>
          </p:nvPr>
        </p:nvSpPr>
        <p:spPr/>
        <p:txBody>
          <a:bodyPr/>
          <a:lstStyle/>
          <a:p>
            <a:r>
              <a:rPr lang="en-CA" dirty="0"/>
              <a:t>Class 4</a:t>
            </a:r>
          </a:p>
          <a:p>
            <a:r>
              <a:rPr lang="en-CA" dirty="0"/>
              <a:t>Shareholder and stakeholder  relations</a:t>
            </a:r>
          </a:p>
        </p:txBody>
      </p:sp>
      <p:pic>
        <p:nvPicPr>
          <p:cNvPr id="6" name="~PP2856.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1290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90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33333"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Footer Placeholder 3"/>
          <p:cNvSpPr>
            <a:spLocks noGrp="1"/>
          </p:cNvSpPr>
          <p:nvPr>
            <p:ph type="ftr" sz="quarter" idx="10"/>
          </p:nvPr>
        </p:nvSpPr>
        <p:spPr>
          <a:noFill/>
        </p:spPr>
        <p:txBody>
          <a:bodyPr/>
          <a:lstStyle/>
          <a:p>
            <a:r>
              <a:rPr lang="en-CA" dirty="0"/>
              <a:t>Copyright 2013 DIU</a:t>
            </a:r>
            <a:endParaRPr lang="en-US" dirty="0"/>
          </a:p>
        </p:txBody>
      </p:sp>
      <p:sp>
        <p:nvSpPr>
          <p:cNvPr id="22531" name="Slide Number Placeholder 4"/>
          <p:cNvSpPr>
            <a:spLocks noGrp="1"/>
          </p:cNvSpPr>
          <p:nvPr>
            <p:ph type="sldNum" sz="quarter" idx="11"/>
          </p:nvPr>
        </p:nvSpPr>
        <p:spPr>
          <a:noFill/>
        </p:spPr>
        <p:txBody>
          <a:bodyPr/>
          <a:lstStyle/>
          <a:p>
            <a:fld id="{8E55359E-9605-4F95-909C-C7059DB1CF76}" type="slidenum">
              <a:rPr lang="en-US"/>
              <a:pPr/>
              <a:t>10</a:t>
            </a:fld>
            <a:endParaRPr lang="en-US"/>
          </a:p>
        </p:txBody>
      </p:sp>
      <p:sp>
        <p:nvSpPr>
          <p:cNvPr id="22532" name="Rectangle 2"/>
          <p:cNvSpPr>
            <a:spLocks noGrp="1" noChangeArrowheads="1"/>
          </p:cNvSpPr>
          <p:nvPr>
            <p:ph type="title"/>
          </p:nvPr>
        </p:nvSpPr>
        <p:spPr>
          <a:xfrm>
            <a:off x="1907704" y="274638"/>
            <a:ext cx="6779096" cy="1143000"/>
          </a:xfrm>
        </p:spPr>
        <p:txBody>
          <a:bodyPr/>
          <a:lstStyle/>
          <a:p>
            <a:pPr eaLnBrk="1" hangingPunct="1"/>
            <a:r>
              <a:rPr lang="en-US" sz="2800" dirty="0"/>
              <a:t>The triple bottom line: people, environment, economy</a:t>
            </a:r>
          </a:p>
        </p:txBody>
      </p:sp>
      <p:sp>
        <p:nvSpPr>
          <p:cNvPr id="22533" name="Rectangle 3"/>
          <p:cNvSpPr>
            <a:spLocks noGrp="1" noChangeArrowheads="1"/>
          </p:cNvSpPr>
          <p:nvPr>
            <p:ph type="body" idx="1"/>
          </p:nvPr>
        </p:nvSpPr>
        <p:spPr bwMode="auto">
          <a:xfrm>
            <a:off x="1676400" y="1600200"/>
            <a:ext cx="7010400" cy="4525963"/>
          </a:xfrm>
          <a:noFill/>
          <a:ln>
            <a:miter lim="800000"/>
            <a:headEnd/>
            <a:tailEnd/>
          </a:ln>
        </p:spPr>
        <p:txBody>
          <a:bodyPr vert="horz" wrap="square" lIns="91440" tIns="45720" rIns="91440" bIns="45720" numCol="1" anchor="t" anchorCtr="0" compatLnSpc="1">
            <a:prstTxWarp prst="textNoShape">
              <a:avLst/>
            </a:prstTxWarp>
          </a:bodyPr>
          <a:lstStyle/>
          <a:p>
            <a:pPr eaLnBrk="1" hangingPunct="1"/>
            <a:r>
              <a:rPr lang="en-US" altLang="ko-KR" sz="2800">
                <a:ea typeface="굴림" pitchFamily="34" charset="-127"/>
              </a:rPr>
              <a:t>companies must embrace “purpose” in all they do. . </a:t>
            </a:r>
          </a:p>
          <a:p>
            <a:pPr lvl="2" eaLnBrk="1" hangingPunct="1"/>
            <a:r>
              <a:rPr lang="en-US" altLang="ko-KR" sz="2000">
                <a:ea typeface="굴림" pitchFamily="34" charset="-127"/>
              </a:rPr>
              <a:t> ensuring that their products contribute positively and responsibly to sustaining human civilisation. </a:t>
            </a:r>
          </a:p>
          <a:p>
            <a:pPr lvl="3" eaLnBrk="1" hangingPunct="1"/>
            <a:r>
              <a:rPr lang="en-US" altLang="ko-KR" sz="1800">
                <a:ea typeface="굴림" pitchFamily="34" charset="-127"/>
              </a:rPr>
              <a:t>obesity </a:t>
            </a:r>
          </a:p>
          <a:p>
            <a:pPr lvl="2" eaLnBrk="1" hangingPunct="1"/>
            <a:r>
              <a:rPr lang="en-US" altLang="ko-KR" sz="2000">
                <a:ea typeface="굴림" pitchFamily="34" charset="-127"/>
              </a:rPr>
              <a:t>operating in a way that approaches a “net-neutral” impact to the natural environment.</a:t>
            </a:r>
          </a:p>
          <a:p>
            <a:pPr lvl="3" eaLnBrk="1" hangingPunct="1"/>
            <a:r>
              <a:rPr lang="en-US" altLang="ko-KR" sz="1800">
                <a:ea typeface="굴림" pitchFamily="34" charset="-127"/>
              </a:rPr>
              <a:t>goal of a net-neutral impact on the environment  </a:t>
            </a:r>
          </a:p>
          <a:p>
            <a:pPr lvl="2" eaLnBrk="1" hangingPunct="1"/>
            <a:r>
              <a:rPr lang="en-US" altLang="ko-KR" sz="2000">
                <a:ea typeface="굴림" pitchFamily="34" charset="-127"/>
              </a:rPr>
              <a:t>cherishing their people.</a:t>
            </a:r>
          </a:p>
          <a:p>
            <a:pPr lvl="3" eaLnBrk="1" hangingPunct="1"/>
            <a:r>
              <a:rPr lang="en-US" altLang="ko-KR" sz="1800">
                <a:ea typeface="굴림" pitchFamily="34" charset="-127"/>
              </a:rPr>
              <a:t>Looking after employees</a:t>
            </a:r>
          </a:p>
          <a:p>
            <a:pPr lvl="3" eaLnBrk="1" hangingPunct="1"/>
            <a:endParaRPr lang="en-US" altLang="ko-KR" sz="1800">
              <a:ea typeface="굴림" pitchFamily="34" charset="-127"/>
            </a:endParaRPr>
          </a:p>
          <a:p>
            <a:pPr eaLnBrk="1" hangingPunct="1"/>
            <a:endParaRPr lang="en-US" altLang="ko-KR" sz="2800">
              <a:ea typeface="굴림" pitchFamily="34" charset="-127"/>
            </a:endParaRPr>
          </a:p>
        </p:txBody>
      </p:sp>
      <p:pic>
        <p:nvPicPr>
          <p:cNvPr id="6" name="~PP2358.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6801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01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Footer Placeholder 3"/>
          <p:cNvSpPr>
            <a:spLocks noGrp="1"/>
          </p:cNvSpPr>
          <p:nvPr>
            <p:ph type="ftr" sz="quarter" idx="10"/>
          </p:nvPr>
        </p:nvSpPr>
        <p:spPr>
          <a:noFill/>
        </p:spPr>
        <p:txBody>
          <a:bodyPr/>
          <a:lstStyle/>
          <a:p>
            <a:r>
              <a:rPr lang="en-CA" dirty="0"/>
              <a:t>Copyright 2013 DIU</a:t>
            </a:r>
            <a:endParaRPr lang="en-US" dirty="0"/>
          </a:p>
        </p:txBody>
      </p:sp>
      <p:sp>
        <p:nvSpPr>
          <p:cNvPr id="23555" name="Slide Number Placeholder 4"/>
          <p:cNvSpPr>
            <a:spLocks noGrp="1"/>
          </p:cNvSpPr>
          <p:nvPr>
            <p:ph type="sldNum" sz="quarter" idx="11"/>
          </p:nvPr>
        </p:nvSpPr>
        <p:spPr>
          <a:noFill/>
        </p:spPr>
        <p:txBody>
          <a:bodyPr/>
          <a:lstStyle/>
          <a:p>
            <a:fld id="{E809D819-D074-4671-94BB-404EECD8EAF1}" type="slidenum">
              <a:rPr lang="en-US"/>
              <a:pPr/>
              <a:t>11</a:t>
            </a:fld>
            <a:endParaRPr lang="en-US"/>
          </a:p>
        </p:txBody>
      </p:sp>
      <p:sp>
        <p:nvSpPr>
          <p:cNvPr id="23556" name="Rectangle 2"/>
          <p:cNvSpPr>
            <a:spLocks noGrp="1" noChangeArrowheads="1"/>
          </p:cNvSpPr>
          <p:nvPr>
            <p:ph type="title"/>
          </p:nvPr>
        </p:nvSpPr>
        <p:spPr/>
        <p:txBody>
          <a:bodyPr/>
          <a:lstStyle/>
          <a:p>
            <a:pPr eaLnBrk="1" hangingPunct="1"/>
            <a:r>
              <a:rPr lang="en-US" sz="3600"/>
              <a:t>Green accounting</a:t>
            </a:r>
          </a:p>
        </p:txBody>
      </p:sp>
      <p:sp>
        <p:nvSpPr>
          <p:cNvPr id="23557" name="Rectangle 3"/>
          <p:cNvSpPr>
            <a:spLocks noGrp="1" noChangeArrowheads="1"/>
          </p:cNvSpPr>
          <p:nvPr>
            <p:ph type="body" idx="1"/>
          </p:nvPr>
        </p:nvSpPr>
        <p:spPr bwMode="auto">
          <a:xfrm>
            <a:off x="1676400" y="1600200"/>
            <a:ext cx="7010400" cy="4525963"/>
          </a:xfrm>
          <a:noFill/>
          <a:ln>
            <a:miter lim="800000"/>
            <a:headEnd/>
            <a:tailEnd/>
          </a:ln>
        </p:spPr>
        <p:txBody>
          <a:bodyPr vert="horz" wrap="square" lIns="91440" tIns="45720" rIns="91440" bIns="45720" numCol="1" anchor="t" anchorCtr="0" compatLnSpc="1">
            <a:prstTxWarp prst="textNoShape">
              <a:avLst/>
            </a:prstTxWarp>
          </a:bodyPr>
          <a:lstStyle/>
          <a:p>
            <a:pPr eaLnBrk="1" hangingPunct="1"/>
            <a:r>
              <a:rPr lang="en-US" altLang="ko-KR" sz="2800">
                <a:ea typeface="굴림" pitchFamily="34" charset="-127"/>
              </a:rPr>
              <a:t>Corporate accounting will get cleaner and greener—and perhaps even meaner. </a:t>
            </a:r>
          </a:p>
          <a:p>
            <a:pPr eaLnBrk="1" hangingPunct="1"/>
            <a:r>
              <a:rPr lang="en-US" altLang="ko-KR" sz="2800">
                <a:ea typeface="굴림" pitchFamily="34" charset="-127"/>
              </a:rPr>
              <a:t>companies will be more eager than ever to offer up environmental indicators to show their good citizenship. </a:t>
            </a:r>
          </a:p>
          <a:p>
            <a:pPr eaLnBrk="1" hangingPunct="1"/>
            <a:r>
              <a:rPr lang="en-US" altLang="ko-KR" sz="2800">
                <a:ea typeface="굴림" pitchFamily="34" charset="-127"/>
              </a:rPr>
              <a:t>green accounting is already starting to conform to one standard. </a:t>
            </a:r>
          </a:p>
          <a:p>
            <a:pPr lvl="1" eaLnBrk="1" hangingPunct="1"/>
            <a:r>
              <a:rPr lang="en-US" altLang="ko-KR" sz="2400">
                <a:ea typeface="굴림" pitchFamily="34" charset="-127"/>
              </a:rPr>
              <a:t>The Global Reporting Initiative </a:t>
            </a:r>
          </a:p>
          <a:p>
            <a:pPr lvl="1" eaLnBrk="1" hangingPunct="1"/>
            <a:r>
              <a:rPr lang="en-US" altLang="ko-KR" sz="2400">
                <a:ea typeface="굴림" pitchFamily="34" charset="-127"/>
              </a:rPr>
              <a:t>1,750 global companies expected to issue reports based on 2008 guidelines</a:t>
            </a:r>
            <a:endParaRPr lang="en-US" sz="2400"/>
          </a:p>
        </p:txBody>
      </p:sp>
      <p:pic>
        <p:nvPicPr>
          <p:cNvPr id="6" name="~PP2426.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10647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47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Footer Placeholder 3"/>
          <p:cNvSpPr>
            <a:spLocks noGrp="1"/>
          </p:cNvSpPr>
          <p:nvPr>
            <p:ph type="ftr" sz="quarter" idx="10"/>
          </p:nvPr>
        </p:nvSpPr>
        <p:spPr>
          <a:noFill/>
        </p:spPr>
        <p:txBody>
          <a:bodyPr/>
          <a:lstStyle/>
          <a:p>
            <a:r>
              <a:rPr lang="en-CA" dirty="0"/>
              <a:t>Copyright 2013 DIU</a:t>
            </a:r>
            <a:endParaRPr lang="en-US" dirty="0"/>
          </a:p>
        </p:txBody>
      </p:sp>
      <p:sp>
        <p:nvSpPr>
          <p:cNvPr id="24579" name="Slide Number Placeholder 4"/>
          <p:cNvSpPr>
            <a:spLocks noGrp="1"/>
          </p:cNvSpPr>
          <p:nvPr>
            <p:ph type="sldNum" sz="quarter" idx="11"/>
          </p:nvPr>
        </p:nvSpPr>
        <p:spPr>
          <a:noFill/>
        </p:spPr>
        <p:txBody>
          <a:bodyPr/>
          <a:lstStyle/>
          <a:p>
            <a:fld id="{AAD686AA-6709-4A02-BCCE-59669A149025}" type="slidenum">
              <a:rPr lang="en-US"/>
              <a:pPr/>
              <a:t>12</a:t>
            </a:fld>
            <a:endParaRPr lang="en-US"/>
          </a:p>
        </p:txBody>
      </p:sp>
      <p:sp>
        <p:nvSpPr>
          <p:cNvPr id="24580" name="Rectangle 2"/>
          <p:cNvSpPr>
            <a:spLocks noGrp="1" noChangeArrowheads="1"/>
          </p:cNvSpPr>
          <p:nvPr>
            <p:ph type="title"/>
          </p:nvPr>
        </p:nvSpPr>
        <p:spPr/>
        <p:txBody>
          <a:bodyPr/>
          <a:lstStyle/>
          <a:p>
            <a:pPr eaLnBrk="1" hangingPunct="1"/>
            <a:r>
              <a:rPr lang="en-US" sz="3200"/>
              <a:t>Sustainability reporting</a:t>
            </a:r>
          </a:p>
        </p:txBody>
      </p:sp>
      <p:sp>
        <p:nvSpPr>
          <p:cNvPr id="24581" name="Rectangle 3"/>
          <p:cNvSpPr>
            <a:spLocks noGrp="1" noChangeArrowheads="1"/>
          </p:cNvSpPr>
          <p:nvPr>
            <p:ph type="body" idx="1"/>
          </p:nvPr>
        </p:nvSpPr>
        <p:spPr bwMode="auto">
          <a:xfrm>
            <a:off x="1676400" y="1600200"/>
            <a:ext cx="7010400" cy="4525963"/>
          </a:xfrm>
          <a:noFill/>
          <a:ln>
            <a:miter lim="800000"/>
            <a:headEnd/>
            <a:tailEnd/>
          </a:ln>
        </p:spPr>
        <p:txBody>
          <a:bodyPr vert="horz" wrap="square" lIns="91440" tIns="45720" rIns="91440" bIns="45720" numCol="1" anchor="t" anchorCtr="0" compatLnSpc="1">
            <a:prstTxWarp prst="textNoShape">
              <a:avLst/>
            </a:prstTxWarp>
          </a:bodyPr>
          <a:lstStyle/>
          <a:p>
            <a:pPr eaLnBrk="1" hangingPunct="1">
              <a:lnSpc>
                <a:spcPct val="90000"/>
              </a:lnSpc>
            </a:pPr>
            <a:r>
              <a:rPr lang="en-US" sz="2800"/>
              <a:t>Global Reporting Initiative</a:t>
            </a:r>
          </a:p>
          <a:p>
            <a:pPr eaLnBrk="1" hangingPunct="1">
              <a:lnSpc>
                <a:spcPct val="90000"/>
              </a:lnSpc>
            </a:pPr>
            <a:r>
              <a:rPr lang="en-US" sz="2800"/>
              <a:t>Dow Jones Sustainability Index</a:t>
            </a:r>
          </a:p>
          <a:p>
            <a:pPr eaLnBrk="1" hangingPunct="1">
              <a:lnSpc>
                <a:spcPct val="90000"/>
              </a:lnSpc>
            </a:pPr>
            <a:r>
              <a:rPr lang="en-US" sz="2800"/>
              <a:t>FTSE4Good</a:t>
            </a:r>
          </a:p>
          <a:p>
            <a:pPr eaLnBrk="1" hangingPunct="1">
              <a:lnSpc>
                <a:spcPct val="90000"/>
              </a:lnSpc>
            </a:pPr>
            <a:r>
              <a:rPr lang="en-US" sz="2800"/>
              <a:t>UN Principles for Responsible Investment</a:t>
            </a:r>
          </a:p>
          <a:p>
            <a:pPr eaLnBrk="1" hangingPunct="1">
              <a:lnSpc>
                <a:spcPct val="90000"/>
              </a:lnSpc>
            </a:pPr>
            <a:r>
              <a:rPr lang="en-US" sz="2800"/>
              <a:t>ISO 14001 (environment)</a:t>
            </a:r>
          </a:p>
          <a:p>
            <a:pPr eaLnBrk="1" hangingPunct="1">
              <a:lnSpc>
                <a:spcPct val="90000"/>
              </a:lnSpc>
            </a:pPr>
            <a:r>
              <a:rPr lang="en-US" sz="2800"/>
              <a:t>SA 8000 (human rights)</a:t>
            </a:r>
          </a:p>
          <a:p>
            <a:pPr eaLnBrk="1" hangingPunct="1">
              <a:lnSpc>
                <a:spcPct val="90000"/>
              </a:lnSpc>
            </a:pPr>
            <a:r>
              <a:rPr lang="en-US" sz="2800"/>
              <a:t>ISO 2600 (social responsibility)</a:t>
            </a:r>
          </a:p>
          <a:p>
            <a:pPr eaLnBrk="1" hangingPunct="1">
              <a:lnSpc>
                <a:spcPct val="90000"/>
              </a:lnSpc>
            </a:pPr>
            <a:r>
              <a:rPr lang="en-US" sz="2800"/>
              <a:t>UN Global Compact</a:t>
            </a:r>
          </a:p>
          <a:p>
            <a:pPr eaLnBrk="1" hangingPunct="1">
              <a:lnSpc>
                <a:spcPct val="90000"/>
              </a:lnSpc>
            </a:pPr>
            <a:endParaRPr lang="en-US" sz="2800"/>
          </a:p>
        </p:txBody>
      </p:sp>
      <p:pic>
        <p:nvPicPr>
          <p:cNvPr id="6" name="~PP3656.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4621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21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Footer Placeholder 3"/>
          <p:cNvSpPr>
            <a:spLocks noGrp="1"/>
          </p:cNvSpPr>
          <p:nvPr>
            <p:ph type="ftr" sz="quarter" idx="10"/>
          </p:nvPr>
        </p:nvSpPr>
        <p:spPr>
          <a:noFill/>
        </p:spPr>
        <p:txBody>
          <a:bodyPr/>
          <a:lstStyle/>
          <a:p>
            <a:r>
              <a:rPr lang="en-CA" dirty="0"/>
              <a:t>Copyright 2013 DIU</a:t>
            </a:r>
            <a:endParaRPr lang="en-US" dirty="0"/>
          </a:p>
        </p:txBody>
      </p:sp>
      <p:sp>
        <p:nvSpPr>
          <p:cNvPr id="25603" name="Slide Number Placeholder 4"/>
          <p:cNvSpPr>
            <a:spLocks noGrp="1"/>
          </p:cNvSpPr>
          <p:nvPr>
            <p:ph type="sldNum" sz="quarter" idx="11"/>
          </p:nvPr>
        </p:nvSpPr>
        <p:spPr>
          <a:noFill/>
        </p:spPr>
        <p:txBody>
          <a:bodyPr/>
          <a:lstStyle/>
          <a:p>
            <a:fld id="{0D3A967C-66CC-4641-9D41-989DAA5336DA}" type="slidenum">
              <a:rPr lang="en-US"/>
              <a:pPr/>
              <a:t>13</a:t>
            </a:fld>
            <a:endParaRPr lang="en-US"/>
          </a:p>
        </p:txBody>
      </p:sp>
      <p:sp>
        <p:nvSpPr>
          <p:cNvPr id="25604" name="Rectangle 2"/>
          <p:cNvSpPr>
            <a:spLocks noGrp="1" noChangeArrowheads="1"/>
          </p:cNvSpPr>
          <p:nvPr>
            <p:ph type="title"/>
          </p:nvPr>
        </p:nvSpPr>
        <p:spPr/>
        <p:txBody>
          <a:bodyPr/>
          <a:lstStyle/>
          <a:p>
            <a:pPr eaLnBrk="1" hangingPunct="1"/>
            <a:r>
              <a:rPr lang="en-US" sz="3200"/>
              <a:t>But, it’s a long road…</a:t>
            </a:r>
          </a:p>
        </p:txBody>
      </p:sp>
      <p:sp>
        <p:nvSpPr>
          <p:cNvPr id="25605" name="Rectangle 3"/>
          <p:cNvSpPr>
            <a:spLocks noGrp="1" noChangeArrowheads="1"/>
          </p:cNvSpPr>
          <p:nvPr>
            <p:ph type="body" idx="1"/>
          </p:nvPr>
        </p:nvSpPr>
        <p:spPr bwMode="auto">
          <a:xfrm>
            <a:off x="1676400" y="1600200"/>
            <a:ext cx="7010400" cy="4525963"/>
          </a:xfrm>
          <a:noFill/>
          <a:ln>
            <a:miter lim="800000"/>
            <a:headEnd/>
            <a:tailEnd/>
          </a:ln>
        </p:spPr>
        <p:txBody>
          <a:bodyPr vert="horz" wrap="square" lIns="91440" tIns="45720" rIns="91440" bIns="45720" numCol="1" anchor="t" anchorCtr="0" compatLnSpc="1">
            <a:prstTxWarp prst="textNoShape">
              <a:avLst/>
            </a:prstTxWarp>
          </a:bodyPr>
          <a:lstStyle/>
          <a:p>
            <a:pPr eaLnBrk="1" hangingPunct="1">
              <a:lnSpc>
                <a:spcPct val="80000"/>
              </a:lnSpc>
            </a:pPr>
            <a:r>
              <a:rPr lang="en-US" altLang="ko-KR" sz="2000">
                <a:ea typeface="굴림" pitchFamily="34" charset="-127"/>
              </a:rPr>
              <a:t>in most countries green accounting has few teeth. </a:t>
            </a:r>
          </a:p>
          <a:p>
            <a:pPr lvl="1" eaLnBrk="1" hangingPunct="1">
              <a:lnSpc>
                <a:spcPct val="80000"/>
              </a:lnSpc>
            </a:pPr>
            <a:r>
              <a:rPr lang="en-US" altLang="ko-KR" sz="1800">
                <a:ea typeface="굴림" pitchFamily="34" charset="-127"/>
              </a:rPr>
              <a:t>America requires companies to report on their toxic waste </a:t>
            </a:r>
          </a:p>
          <a:p>
            <a:pPr lvl="1" eaLnBrk="1" hangingPunct="1">
              <a:lnSpc>
                <a:spcPct val="80000"/>
              </a:lnSpc>
            </a:pPr>
            <a:r>
              <a:rPr lang="en-US" altLang="ko-KR" sz="1800">
                <a:ea typeface="굴림" pitchFamily="34" charset="-127"/>
              </a:rPr>
              <a:t>several European countries require reporting on matters like corporate energy usage. </a:t>
            </a:r>
          </a:p>
          <a:p>
            <a:pPr eaLnBrk="1" hangingPunct="1">
              <a:lnSpc>
                <a:spcPct val="80000"/>
              </a:lnSpc>
            </a:pPr>
            <a:r>
              <a:rPr lang="en-US" altLang="ko-KR" sz="2000">
                <a:ea typeface="굴림" pitchFamily="34" charset="-127"/>
              </a:rPr>
              <a:t>US, the world’s great energy guzzler,</a:t>
            </a:r>
          </a:p>
          <a:p>
            <a:pPr lvl="1" eaLnBrk="1" hangingPunct="1">
              <a:lnSpc>
                <a:spcPct val="80000"/>
              </a:lnSpc>
            </a:pPr>
            <a:r>
              <a:rPr lang="en-US" altLang="ko-KR" sz="1800">
                <a:ea typeface="굴림" pitchFamily="34" charset="-127"/>
              </a:rPr>
              <a:t> “sustainability reports” are voluntary. </a:t>
            </a:r>
          </a:p>
          <a:p>
            <a:pPr lvl="1" eaLnBrk="1" hangingPunct="1">
              <a:lnSpc>
                <a:spcPct val="80000"/>
              </a:lnSpc>
            </a:pPr>
            <a:r>
              <a:rPr lang="en-US" altLang="ko-KR" sz="1800">
                <a:ea typeface="굴림" pitchFamily="34" charset="-127"/>
              </a:rPr>
              <a:t>One big problem is that most sustainability reports are not audited by outsiders (verification is especially rare in America). </a:t>
            </a:r>
          </a:p>
          <a:p>
            <a:pPr eaLnBrk="1" hangingPunct="1">
              <a:lnSpc>
                <a:spcPct val="80000"/>
              </a:lnSpc>
            </a:pPr>
            <a:r>
              <a:rPr lang="en-US" altLang="ko-KR" sz="2000">
                <a:ea typeface="굴림" pitchFamily="34" charset="-127"/>
              </a:rPr>
              <a:t>This could change as investing in “sustainable companies” grows.</a:t>
            </a:r>
          </a:p>
          <a:p>
            <a:pPr lvl="1" eaLnBrk="1" hangingPunct="1">
              <a:lnSpc>
                <a:spcPct val="80000"/>
              </a:lnSpc>
            </a:pPr>
            <a:r>
              <a:rPr lang="en-US" altLang="ko-KR" sz="1800">
                <a:ea typeface="굴림" pitchFamily="34" charset="-127"/>
              </a:rPr>
              <a:t> Environmentalists are putting pressure on SEC to require companies to disclose their carbon emissions, and quantify (for the benefit of shareholders) the possible impact of climate change on companies’ bottom lines</a:t>
            </a:r>
            <a:endParaRPr lang="en-US" sz="1800"/>
          </a:p>
        </p:txBody>
      </p:sp>
      <p:pic>
        <p:nvPicPr>
          <p:cNvPr id="6" name="~PP3015.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10165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165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CA" sz="3200"/>
              <a:t>Greentalk….</a:t>
            </a:r>
          </a:p>
        </p:txBody>
      </p:sp>
      <p:sp>
        <p:nvSpPr>
          <p:cNvPr id="26627" name="Content Placeholder 2"/>
          <p:cNvSpPr>
            <a:spLocks noGrp="1"/>
          </p:cNvSpPr>
          <p:nvPr>
            <p:ph idx="1"/>
          </p:nvPr>
        </p:nvSpPr>
        <p:spPr bwMode="auto">
          <a:xfrm>
            <a:off x="1676400" y="1600200"/>
            <a:ext cx="7010400" cy="4525963"/>
          </a:xfrm>
          <a:noFill/>
          <a:ln>
            <a:miter lim="800000"/>
            <a:headEnd/>
            <a:tailEnd/>
          </a:ln>
        </p:spPr>
        <p:txBody>
          <a:bodyPr vert="horz" wrap="square" lIns="91440" tIns="45720" rIns="91440" bIns="45720" numCol="1" anchor="t" anchorCtr="0" compatLnSpc="1">
            <a:prstTxWarp prst="textNoShape">
              <a:avLst/>
            </a:prstTxWarp>
          </a:bodyPr>
          <a:lstStyle/>
          <a:p>
            <a:endParaRPr lang="en-CA"/>
          </a:p>
          <a:p>
            <a:r>
              <a:rPr lang="en-CA" sz="2800" b="1"/>
              <a:t>Is thisthe real thing?</a:t>
            </a:r>
            <a:endParaRPr lang="en-CA" sz="2800"/>
          </a:p>
          <a:p>
            <a:r>
              <a:rPr lang="en-CA" sz="2400"/>
              <a:t>–‘</a:t>
            </a:r>
            <a:r>
              <a:rPr lang="en-CA" sz="2400" i="1"/>
              <a:t>“For us, as a company, the debate about whether man-made climate change is happening is over. The debate now is about what we can do about it. With fossil fuel use and CO2 levels continuing to grow fast, there is no time to lose.”</a:t>
            </a:r>
          </a:p>
          <a:p>
            <a:pPr>
              <a:buFontTx/>
              <a:buNone/>
            </a:pPr>
            <a:r>
              <a:rPr lang="en-CA" sz="2400" i="1"/>
              <a:t>	</a:t>
            </a:r>
            <a:r>
              <a:rPr lang="en-CA" sz="2000" i="1"/>
              <a:t>Jeroenvan derVeer, Chief Executive, Royal Dutch Shell</a:t>
            </a:r>
          </a:p>
          <a:p>
            <a:endParaRPr lang="en-CA"/>
          </a:p>
        </p:txBody>
      </p:sp>
      <p:sp>
        <p:nvSpPr>
          <p:cNvPr id="26628" name="Footer Placeholder 3"/>
          <p:cNvSpPr>
            <a:spLocks noGrp="1"/>
          </p:cNvSpPr>
          <p:nvPr>
            <p:ph type="ftr" sz="quarter" idx="10"/>
          </p:nvPr>
        </p:nvSpPr>
        <p:spPr>
          <a:noFill/>
        </p:spPr>
        <p:txBody>
          <a:bodyPr/>
          <a:lstStyle/>
          <a:p>
            <a:r>
              <a:rPr lang="en-CA" dirty="0"/>
              <a:t>Copyright 2013 DIU</a:t>
            </a:r>
            <a:endParaRPr lang="en-US" dirty="0"/>
          </a:p>
        </p:txBody>
      </p:sp>
      <p:sp>
        <p:nvSpPr>
          <p:cNvPr id="26629" name="Slide Number Placeholder 4"/>
          <p:cNvSpPr>
            <a:spLocks noGrp="1"/>
          </p:cNvSpPr>
          <p:nvPr>
            <p:ph type="sldNum" sz="quarter" idx="11"/>
          </p:nvPr>
        </p:nvSpPr>
        <p:spPr>
          <a:noFill/>
        </p:spPr>
        <p:txBody>
          <a:bodyPr/>
          <a:lstStyle/>
          <a:p>
            <a:fld id="{FB5DD9A6-5D89-4441-AE69-713599D5B599}" type="slidenum">
              <a:rPr lang="en-US"/>
              <a:pPr/>
              <a:t>14</a:t>
            </a:fld>
            <a:endParaRPr lang="en-US"/>
          </a:p>
        </p:txBody>
      </p:sp>
      <p:pic>
        <p:nvPicPr>
          <p:cNvPr id="6" name="~PP3293.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4524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24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normAutofit fontScale="90000"/>
          </a:bodyPr>
          <a:lstStyle/>
          <a:p>
            <a:br>
              <a:rPr lang="en-CA" sz="2400"/>
            </a:br>
            <a:r>
              <a:rPr lang="en-CA" sz="2400"/>
              <a:t>Greentalk Campaigns</a:t>
            </a:r>
            <a:br>
              <a:rPr lang="en-CA" sz="2400"/>
            </a:br>
            <a:r>
              <a:rPr lang="en-CA" sz="2400"/>
              <a:t>–Product RED (canArmani makea difference?)</a:t>
            </a:r>
            <a:br>
              <a:rPr lang="en-CA" sz="2400"/>
            </a:br>
            <a:endParaRPr lang="en-CA" sz="2400"/>
          </a:p>
        </p:txBody>
      </p:sp>
      <p:sp>
        <p:nvSpPr>
          <p:cNvPr id="27651" name="Footer Placeholder 3"/>
          <p:cNvSpPr>
            <a:spLocks noGrp="1"/>
          </p:cNvSpPr>
          <p:nvPr>
            <p:ph type="ftr" sz="quarter" idx="10"/>
          </p:nvPr>
        </p:nvSpPr>
        <p:spPr>
          <a:noFill/>
        </p:spPr>
        <p:txBody>
          <a:bodyPr/>
          <a:lstStyle/>
          <a:p>
            <a:r>
              <a:rPr lang="en-CA" dirty="0"/>
              <a:t>Copyright 2013 DIU</a:t>
            </a:r>
            <a:endParaRPr lang="en-US" dirty="0"/>
          </a:p>
        </p:txBody>
      </p:sp>
      <p:sp>
        <p:nvSpPr>
          <p:cNvPr id="27652" name="Slide Number Placeholder 4"/>
          <p:cNvSpPr>
            <a:spLocks noGrp="1"/>
          </p:cNvSpPr>
          <p:nvPr>
            <p:ph type="sldNum" sz="quarter" idx="11"/>
          </p:nvPr>
        </p:nvSpPr>
        <p:spPr>
          <a:noFill/>
        </p:spPr>
        <p:txBody>
          <a:bodyPr/>
          <a:lstStyle/>
          <a:p>
            <a:fld id="{B5D61B15-5D6A-4E86-B768-65B6BED4B242}" type="slidenum">
              <a:rPr lang="en-US"/>
              <a:pPr/>
              <a:t>15</a:t>
            </a:fld>
            <a:endParaRPr lang="en-US"/>
          </a:p>
        </p:txBody>
      </p:sp>
      <p:pic>
        <p:nvPicPr>
          <p:cNvPr id="27653" name="Picture 2"/>
          <p:cNvPicPr>
            <a:picLocks noGrp="1" noChangeAspect="1" noChangeArrowheads="1"/>
          </p:cNvPicPr>
          <p:nvPr>
            <p:ph idx="1"/>
          </p:nvPr>
        </p:nvPicPr>
        <p:blipFill>
          <a:blip r:embed="rId5" cstate="print"/>
          <a:srcRect/>
          <a:stretch>
            <a:fillRect/>
          </a:stretch>
        </p:blipFill>
        <p:spPr bwMode="auto">
          <a:xfrm>
            <a:off x="1238250" y="2078038"/>
            <a:ext cx="6667500" cy="3571875"/>
          </a:xfrm>
          <a:noFill/>
          <a:ln>
            <a:miter lim="800000"/>
            <a:headEnd/>
            <a:tailEnd/>
          </a:ln>
        </p:spPr>
      </p:pic>
      <p:pic>
        <p:nvPicPr>
          <p:cNvPr id="6" name="~PP1663.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cstate="print"/>
          <a:stretch>
            <a:fillRect/>
          </a:stretch>
        </p:blipFill>
        <p:spPr>
          <a:xfrm>
            <a:off x="8653463" y="6367463"/>
            <a:ext cx="304800" cy="304800"/>
          </a:xfrm>
          <a:prstGeom prst="rect">
            <a:avLst/>
          </a:prstGeom>
        </p:spPr>
      </p:pic>
    </p:spTree>
  </p:cSld>
  <p:clrMapOvr>
    <a:masterClrMapping/>
  </p:clrMapOvr>
  <p:transition advTm="3105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05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a:xfrm>
            <a:off x="1905000" y="381000"/>
            <a:ext cx="7239000" cy="838200"/>
          </a:xfrm>
        </p:spPr>
        <p:txBody>
          <a:bodyPr/>
          <a:lstStyle/>
          <a:p>
            <a:r>
              <a:rPr lang="en-CA" sz="3200"/>
              <a:t>Greenwalk…..</a:t>
            </a:r>
          </a:p>
        </p:txBody>
      </p:sp>
      <p:sp>
        <p:nvSpPr>
          <p:cNvPr id="28675" name="Content Placeholder 2"/>
          <p:cNvSpPr>
            <a:spLocks noGrp="1"/>
          </p:cNvSpPr>
          <p:nvPr>
            <p:ph idx="1"/>
          </p:nvPr>
        </p:nvSpPr>
        <p:spPr bwMode="auto">
          <a:xfrm>
            <a:off x="1600200" y="1600200"/>
            <a:ext cx="7086600" cy="4525963"/>
          </a:xfrm>
          <a:noFill/>
          <a:ln>
            <a:miter lim="800000"/>
            <a:headEnd/>
            <a:tailEnd/>
          </a:ln>
        </p:spPr>
        <p:txBody>
          <a:bodyPr vert="horz" wrap="square" lIns="91440" tIns="45720" rIns="91440" bIns="45720" numCol="1" anchor="t" anchorCtr="0" compatLnSpc="1">
            <a:prstTxWarp prst="textNoShape">
              <a:avLst/>
            </a:prstTxWarp>
          </a:bodyPr>
          <a:lstStyle/>
          <a:p>
            <a:r>
              <a:rPr lang="en-CA" sz="2400" b="1"/>
              <a:t>Promise: A high-level commitment by the company to responsible behaviour and sustainable development</a:t>
            </a:r>
          </a:p>
          <a:p>
            <a:pPr>
              <a:buFontTx/>
              <a:buNone/>
            </a:pPr>
            <a:r>
              <a:rPr lang="en-CA" sz="2400" b="1" i="1"/>
              <a:t>	</a:t>
            </a:r>
            <a:r>
              <a:rPr lang="en-CA" sz="2000" b="1" i="1"/>
              <a:t>"My test is that our children should look back at what I and Barclays did in 2007 and beyond, and be able to say 'they recognised the immensity of the challenge, they evaluated it sensibly and they were amongst the leaders who, by their actions and influence, really made a positive difference'. More than anything, I want my children to be able to look me in the eye and to say with conviction 'You played yourpart'.</a:t>
            </a:r>
          </a:p>
          <a:p>
            <a:pPr>
              <a:buFontTx/>
              <a:buNone/>
            </a:pPr>
            <a:r>
              <a:rPr lang="en-CA" sz="2000" b="1" i="1"/>
              <a:t>	</a:t>
            </a:r>
            <a:r>
              <a:rPr lang="en-CA" sz="1800"/>
              <a:t>John Varley, Group Chief Executive Barclay’sBank</a:t>
            </a:r>
          </a:p>
          <a:p>
            <a:endParaRPr lang="en-CA"/>
          </a:p>
        </p:txBody>
      </p:sp>
      <p:sp>
        <p:nvSpPr>
          <p:cNvPr id="28676" name="Footer Placeholder 3"/>
          <p:cNvSpPr>
            <a:spLocks noGrp="1"/>
          </p:cNvSpPr>
          <p:nvPr>
            <p:ph type="ftr" sz="quarter" idx="10"/>
          </p:nvPr>
        </p:nvSpPr>
        <p:spPr>
          <a:noFill/>
        </p:spPr>
        <p:txBody>
          <a:bodyPr/>
          <a:lstStyle/>
          <a:p>
            <a:r>
              <a:rPr lang="en-CA" dirty="0"/>
              <a:t>Copyright 2013 DIU</a:t>
            </a:r>
            <a:endParaRPr lang="en-US" dirty="0"/>
          </a:p>
        </p:txBody>
      </p:sp>
      <p:sp>
        <p:nvSpPr>
          <p:cNvPr id="28677" name="Slide Number Placeholder 4"/>
          <p:cNvSpPr>
            <a:spLocks noGrp="1"/>
          </p:cNvSpPr>
          <p:nvPr>
            <p:ph type="sldNum" sz="quarter" idx="11"/>
          </p:nvPr>
        </p:nvSpPr>
        <p:spPr>
          <a:noFill/>
        </p:spPr>
        <p:txBody>
          <a:bodyPr/>
          <a:lstStyle/>
          <a:p>
            <a:fld id="{BA07226E-0132-4E4D-A63F-FF5F09EC7918}" type="slidenum">
              <a:rPr lang="en-US"/>
              <a:pPr/>
              <a:t>16</a:t>
            </a:fld>
            <a:endParaRPr lang="en-US"/>
          </a:p>
        </p:txBody>
      </p:sp>
      <p:pic>
        <p:nvPicPr>
          <p:cNvPr id="6" name="~PP2875.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5438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37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Footer Placeholder 3"/>
          <p:cNvSpPr>
            <a:spLocks noGrp="1"/>
          </p:cNvSpPr>
          <p:nvPr>
            <p:ph type="ftr" sz="quarter" idx="10"/>
          </p:nvPr>
        </p:nvSpPr>
        <p:spPr>
          <a:noFill/>
        </p:spPr>
        <p:txBody>
          <a:bodyPr/>
          <a:lstStyle/>
          <a:p>
            <a:r>
              <a:rPr lang="en-CA" dirty="0"/>
              <a:t>Copyright 2013 DIU</a:t>
            </a:r>
            <a:endParaRPr lang="en-US" dirty="0"/>
          </a:p>
        </p:txBody>
      </p:sp>
      <p:sp>
        <p:nvSpPr>
          <p:cNvPr id="29699" name="Slide Number Placeholder 4"/>
          <p:cNvSpPr>
            <a:spLocks noGrp="1"/>
          </p:cNvSpPr>
          <p:nvPr>
            <p:ph type="sldNum" sz="quarter" idx="11"/>
          </p:nvPr>
        </p:nvSpPr>
        <p:spPr>
          <a:noFill/>
        </p:spPr>
        <p:txBody>
          <a:bodyPr/>
          <a:lstStyle/>
          <a:p>
            <a:fld id="{AE47D37E-910F-41AF-8CF7-FCDA6872E62C}" type="slidenum">
              <a:rPr lang="en-US"/>
              <a:pPr/>
              <a:t>17</a:t>
            </a:fld>
            <a:endParaRPr lang="en-US"/>
          </a:p>
        </p:txBody>
      </p:sp>
      <p:sp>
        <p:nvSpPr>
          <p:cNvPr id="29700" name="Rectangle 2"/>
          <p:cNvSpPr>
            <a:spLocks noGrp="1" noChangeArrowheads="1"/>
          </p:cNvSpPr>
          <p:nvPr>
            <p:ph type="title"/>
          </p:nvPr>
        </p:nvSpPr>
        <p:spPr>
          <a:xfrm>
            <a:off x="1979712" y="274638"/>
            <a:ext cx="6707088" cy="1143000"/>
          </a:xfrm>
        </p:spPr>
        <p:txBody>
          <a:bodyPr/>
          <a:lstStyle/>
          <a:p>
            <a:pPr eaLnBrk="1" hangingPunct="1"/>
            <a:r>
              <a:rPr lang="en-US" sz="3200" dirty="0"/>
              <a:t>The role of governance professionals</a:t>
            </a:r>
          </a:p>
        </p:txBody>
      </p:sp>
      <p:sp>
        <p:nvSpPr>
          <p:cNvPr id="29701" name="Rectangle 3"/>
          <p:cNvSpPr>
            <a:spLocks noGrp="1" noChangeArrowheads="1"/>
          </p:cNvSpPr>
          <p:nvPr>
            <p:ph type="body" idx="1"/>
          </p:nvPr>
        </p:nvSpPr>
        <p:spPr bwMode="auto">
          <a:xfrm>
            <a:off x="1600200" y="1600200"/>
            <a:ext cx="7086600" cy="4525963"/>
          </a:xfrm>
          <a:noFill/>
          <a:ln>
            <a:miter lim="800000"/>
            <a:headEnd/>
            <a:tailEnd/>
          </a:ln>
        </p:spPr>
        <p:txBody>
          <a:bodyPr vert="horz" wrap="square" lIns="91440" tIns="45720" rIns="91440" bIns="45720" numCol="1" anchor="t" anchorCtr="0" compatLnSpc="1">
            <a:prstTxWarp prst="textNoShape">
              <a:avLst/>
            </a:prstTxWarp>
          </a:bodyPr>
          <a:lstStyle/>
          <a:p>
            <a:pPr eaLnBrk="1" hangingPunct="1"/>
            <a:r>
              <a:rPr lang="en-US" dirty="0"/>
              <a:t>Key role is the implementation and oversight of effective governance processes</a:t>
            </a:r>
          </a:p>
          <a:p>
            <a:pPr lvl="1" eaLnBrk="1" hangingPunct="1"/>
            <a:r>
              <a:rPr lang="en-US" dirty="0"/>
              <a:t>Culture shift from growth to sustainability</a:t>
            </a:r>
          </a:p>
          <a:p>
            <a:pPr lvl="1" eaLnBrk="1" hangingPunct="1"/>
            <a:r>
              <a:rPr lang="en-US" dirty="0"/>
              <a:t>Focus on key tools</a:t>
            </a:r>
          </a:p>
          <a:p>
            <a:pPr lvl="2" eaLnBrk="1" hangingPunct="1"/>
            <a:r>
              <a:rPr lang="en-US" dirty="0"/>
              <a:t>Accountability</a:t>
            </a:r>
          </a:p>
          <a:p>
            <a:pPr lvl="2" eaLnBrk="1" hangingPunct="1"/>
            <a:r>
              <a:rPr lang="en-US" dirty="0"/>
              <a:t>Transparency </a:t>
            </a:r>
          </a:p>
          <a:p>
            <a:pPr lvl="2" eaLnBrk="1" hangingPunct="1"/>
            <a:r>
              <a:rPr lang="en-US" dirty="0"/>
              <a:t>independence</a:t>
            </a:r>
          </a:p>
        </p:txBody>
      </p:sp>
      <p:pic>
        <p:nvPicPr>
          <p:cNvPr id="6" name="~PP2889.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40133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133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sz="3200" dirty="0"/>
              <a:t>Class 4 Assignment</a:t>
            </a:r>
          </a:p>
        </p:txBody>
      </p:sp>
      <p:sp>
        <p:nvSpPr>
          <p:cNvPr id="3" name="Content Placeholder 2"/>
          <p:cNvSpPr>
            <a:spLocks noGrp="1"/>
          </p:cNvSpPr>
          <p:nvPr>
            <p:ph idx="1"/>
          </p:nvPr>
        </p:nvSpPr>
        <p:spPr/>
        <p:txBody>
          <a:bodyPr>
            <a:normAutofit fontScale="70000" lnSpcReduction="20000"/>
          </a:bodyPr>
          <a:lstStyle/>
          <a:p>
            <a:r>
              <a:rPr lang="en-CA" dirty="0"/>
              <a:t>Final paper of 4-6 pages</a:t>
            </a:r>
          </a:p>
          <a:p>
            <a:r>
              <a:rPr lang="en-CA" dirty="0"/>
              <a:t>Select a company that is listed on a public securities exchange in your country or any other country of your choice.</a:t>
            </a:r>
          </a:p>
          <a:p>
            <a:r>
              <a:rPr lang="en-CA" i="1" dirty="0"/>
              <a:t>Select a company that is listed on a public securities exchange in the UK, Canada or the United States. </a:t>
            </a:r>
          </a:p>
          <a:p>
            <a:r>
              <a:rPr lang="en-CA" i="1" dirty="0"/>
              <a:t>You are the governance consultant for a major investment company that is thinking of investing a large amount in the company. Evaluate the governance practices of that company as disclosed in company materials provided to the regulators as well as any information obtained from other sources, and provide your recommendation as to whether an investment should be made in that company based on its governance and sustainability practices.</a:t>
            </a:r>
          </a:p>
          <a:p>
            <a:r>
              <a:rPr lang="en-CA" i="1" dirty="0"/>
              <a:t>Be sure to list your sources. Papers may be scanned for plagiarism off the internet. Any evidence of plagiarism (copying without appropriate citation) will result in a Failure in the course. (30 marks)</a:t>
            </a:r>
            <a:endParaRPr lang="en-CA" dirty="0"/>
          </a:p>
          <a:p>
            <a:endParaRPr lang="en-CA" dirty="0"/>
          </a:p>
          <a:p>
            <a:pPr>
              <a:buNone/>
            </a:pPr>
            <a:endParaRPr lang="en-CA" dirty="0"/>
          </a:p>
        </p:txBody>
      </p:sp>
      <p:sp>
        <p:nvSpPr>
          <p:cNvPr id="4" name="Footer Placeholder 3"/>
          <p:cNvSpPr>
            <a:spLocks noGrp="1"/>
          </p:cNvSpPr>
          <p:nvPr>
            <p:ph type="ftr" sz="quarter" idx="11"/>
          </p:nvPr>
        </p:nvSpPr>
        <p:spPr/>
        <p:txBody>
          <a:bodyPr/>
          <a:lstStyle/>
          <a:p>
            <a:r>
              <a:rPr lang="en-CA" dirty="0"/>
              <a:t>Copyright 2013 DIU</a:t>
            </a:r>
            <a:endParaRPr lang="en-CA" dirty="0"/>
          </a:p>
        </p:txBody>
      </p:sp>
      <p:sp>
        <p:nvSpPr>
          <p:cNvPr id="5" name="Slide Number Placeholder 4"/>
          <p:cNvSpPr>
            <a:spLocks noGrp="1"/>
          </p:cNvSpPr>
          <p:nvPr>
            <p:ph type="sldNum" sz="quarter" idx="12"/>
          </p:nvPr>
        </p:nvSpPr>
        <p:spPr/>
        <p:txBody>
          <a:bodyPr/>
          <a:lstStyle/>
          <a:p>
            <a:fld id="{098E297E-4821-4EDD-8607-E0C5D528D049}" type="slidenum">
              <a:rPr lang="en-CA" smtClean="0"/>
              <a:pPr/>
              <a:t>18</a:t>
            </a:fld>
            <a:endParaRPr lang="en-CA"/>
          </a:p>
        </p:txBody>
      </p:sp>
      <p:pic>
        <p:nvPicPr>
          <p:cNvPr id="7" name="~PP1180.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11905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0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bwMode="auto">
          <a:xfrm>
            <a:off x="1828800" y="274638"/>
            <a:ext cx="6858000" cy="1143000"/>
          </a:xfrm>
          <a:noFill/>
          <a:ln>
            <a:miter lim="800000"/>
            <a:headEnd/>
            <a:tailEnd/>
          </a:ln>
        </p:spPr>
        <p:txBody>
          <a:bodyPr vert="horz" wrap="square" lIns="91440" tIns="45720" rIns="91440" bIns="45720" numCol="1" anchor="t" anchorCtr="0" compatLnSpc="1">
            <a:prstTxWarp prst="textNoShape">
              <a:avLst/>
            </a:prstTxWarp>
          </a:bodyPr>
          <a:lstStyle/>
          <a:p>
            <a:pPr algn="l" eaLnBrk="1" hangingPunct="1"/>
            <a:r>
              <a:rPr lang="en-US" dirty="0"/>
              <a:t>Objectives</a:t>
            </a:r>
          </a:p>
        </p:txBody>
      </p:sp>
      <p:sp>
        <p:nvSpPr>
          <p:cNvPr id="3075" name="Rectangle 3"/>
          <p:cNvSpPr>
            <a:spLocks noGrp="1" noChangeArrowheads="1"/>
          </p:cNvSpPr>
          <p:nvPr>
            <p:ph type="body" idx="1"/>
          </p:nvPr>
        </p:nvSpPr>
        <p:spPr bwMode="auto">
          <a:xfrm>
            <a:off x="1905000" y="1600200"/>
            <a:ext cx="6781800" cy="4525963"/>
          </a:xfrm>
          <a:noFill/>
          <a:ln>
            <a:miter lim="800000"/>
            <a:headEnd/>
            <a:tailEnd/>
          </a:ln>
        </p:spPr>
        <p:txBody>
          <a:bodyPr vert="horz" wrap="square" lIns="91440" tIns="45720" rIns="91440" bIns="45720" numCol="1" anchor="t" anchorCtr="0" compatLnSpc="1">
            <a:prstTxWarp prst="textNoShape">
              <a:avLst/>
            </a:prstTxWarp>
            <a:normAutofit lnSpcReduction="10000"/>
          </a:bodyPr>
          <a:lstStyle/>
          <a:p>
            <a:pPr eaLnBrk="1" hangingPunct="1">
              <a:lnSpc>
                <a:spcPct val="90000"/>
              </a:lnSpc>
            </a:pPr>
            <a:r>
              <a:rPr lang="en-US" dirty="0"/>
              <a:t>Understand the legal rights of shareholders </a:t>
            </a:r>
          </a:p>
          <a:p>
            <a:pPr eaLnBrk="1" hangingPunct="1">
              <a:lnSpc>
                <a:spcPct val="90000"/>
              </a:lnSpc>
            </a:pPr>
            <a:r>
              <a:rPr lang="en-US" dirty="0"/>
              <a:t>Consider emerging responsibilities of shareholders</a:t>
            </a:r>
          </a:p>
          <a:p>
            <a:pPr eaLnBrk="1" hangingPunct="1">
              <a:lnSpc>
                <a:spcPct val="90000"/>
              </a:lnSpc>
            </a:pPr>
            <a:r>
              <a:rPr lang="en-US" dirty="0"/>
              <a:t>Understand the impact of shareholder activism </a:t>
            </a:r>
          </a:p>
          <a:p>
            <a:pPr>
              <a:lnSpc>
                <a:spcPct val="90000"/>
              </a:lnSpc>
            </a:pPr>
            <a:r>
              <a:rPr lang="en-US" dirty="0"/>
              <a:t>Understanding CSR</a:t>
            </a:r>
          </a:p>
          <a:p>
            <a:pPr>
              <a:lnSpc>
                <a:spcPct val="90000"/>
              </a:lnSpc>
            </a:pPr>
            <a:r>
              <a:rPr lang="en-US" dirty="0"/>
              <a:t>The Triple Bottom Line</a:t>
            </a:r>
          </a:p>
          <a:p>
            <a:pPr>
              <a:lnSpc>
                <a:spcPct val="90000"/>
              </a:lnSpc>
            </a:pPr>
            <a:r>
              <a:rPr lang="en-US" dirty="0" err="1"/>
              <a:t>Sustainability:Greentalk</a:t>
            </a:r>
            <a:r>
              <a:rPr lang="en-US" dirty="0"/>
              <a:t> to </a:t>
            </a:r>
            <a:r>
              <a:rPr lang="en-US" dirty="0" err="1"/>
              <a:t>greenwalk</a:t>
            </a:r>
            <a:endParaRPr lang="en-US" dirty="0"/>
          </a:p>
          <a:p>
            <a:pPr eaLnBrk="1" hangingPunct="1">
              <a:lnSpc>
                <a:spcPct val="90000"/>
              </a:lnSpc>
            </a:pPr>
            <a:endParaRPr lang="en-CA" dirty="0">
              <a:hlinkClick r:id="rId5"/>
            </a:endParaRPr>
          </a:p>
          <a:p>
            <a:pPr eaLnBrk="1" hangingPunct="1">
              <a:lnSpc>
                <a:spcPct val="90000"/>
              </a:lnSpc>
            </a:pPr>
            <a:endParaRPr lang="en-CA" u="sng" dirty="0">
              <a:hlinkClick r:id="rId5"/>
            </a:endParaRPr>
          </a:p>
          <a:p>
            <a:pPr eaLnBrk="1" hangingPunct="1">
              <a:lnSpc>
                <a:spcPct val="90000"/>
              </a:lnSpc>
              <a:buNone/>
            </a:pPr>
            <a:endParaRPr lang="en-US" dirty="0"/>
          </a:p>
          <a:p>
            <a:pPr eaLnBrk="1" hangingPunct="1">
              <a:lnSpc>
                <a:spcPct val="90000"/>
              </a:lnSpc>
              <a:buFontTx/>
              <a:buNone/>
            </a:pPr>
            <a:endParaRPr lang="en-US" dirty="0"/>
          </a:p>
        </p:txBody>
      </p:sp>
      <p:pic>
        <p:nvPicPr>
          <p:cNvPr id="4" name="~PP71.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cstate="print"/>
          <a:stretch>
            <a:fillRect/>
          </a:stretch>
        </p:blipFill>
        <p:spPr>
          <a:xfrm>
            <a:off x="8653463" y="6367463"/>
            <a:ext cx="304800" cy="304800"/>
          </a:xfrm>
          <a:prstGeom prst="rect">
            <a:avLst/>
          </a:prstGeom>
        </p:spPr>
      </p:pic>
      <p:sp>
        <p:nvSpPr>
          <p:cNvPr id="5" name="Slide Number Placeholder 4"/>
          <p:cNvSpPr>
            <a:spLocks noGrp="1"/>
          </p:cNvSpPr>
          <p:nvPr>
            <p:ph type="sldNum" sz="quarter" idx="12"/>
          </p:nvPr>
        </p:nvSpPr>
        <p:spPr/>
        <p:txBody>
          <a:bodyPr/>
          <a:lstStyle/>
          <a:p>
            <a:fld id="{098E297E-4821-4EDD-8607-E0C5D528D049}" type="slidenum">
              <a:rPr lang="en-CA" smtClean="0"/>
              <a:pPr/>
              <a:t>2</a:t>
            </a:fld>
            <a:endParaRPr lang="en-CA"/>
          </a:p>
        </p:txBody>
      </p:sp>
      <p:sp>
        <p:nvSpPr>
          <p:cNvPr id="6" name="Footer Placeholder 5"/>
          <p:cNvSpPr>
            <a:spLocks noGrp="1"/>
          </p:cNvSpPr>
          <p:nvPr>
            <p:ph type="ftr" sz="quarter" idx="11"/>
          </p:nvPr>
        </p:nvSpPr>
        <p:spPr/>
        <p:txBody>
          <a:bodyPr/>
          <a:lstStyle/>
          <a:p>
            <a:r>
              <a:rPr lang="en-CA" dirty="0"/>
              <a:t>Copyright 2013 DIU</a:t>
            </a:r>
          </a:p>
        </p:txBody>
      </p:sp>
    </p:spTree>
  </p:cSld>
  <p:clrMapOvr>
    <a:masterClrMapping/>
  </p:clrMapOvr>
  <p:transition advTm="2989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8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bwMode="auto">
          <a:xfrm>
            <a:off x="1828800" y="274638"/>
            <a:ext cx="6858000" cy="1143000"/>
          </a:xfrm>
          <a:noFill/>
          <a:ln>
            <a:miter lim="800000"/>
            <a:headEnd/>
            <a:tailEnd/>
          </a:ln>
        </p:spPr>
        <p:txBody>
          <a:bodyPr vert="horz" wrap="square" lIns="91440" tIns="45720" rIns="91440" bIns="45720" numCol="1" anchor="t" anchorCtr="0" compatLnSpc="1">
            <a:prstTxWarp prst="textNoShape">
              <a:avLst/>
            </a:prstTxWarp>
          </a:bodyPr>
          <a:lstStyle/>
          <a:p>
            <a:pPr algn="l" eaLnBrk="1" hangingPunct="1"/>
            <a:r>
              <a:rPr lang="en-US" sz="3200"/>
              <a:t>Role of Shareholders in corporate governance</a:t>
            </a:r>
          </a:p>
        </p:txBody>
      </p:sp>
      <p:sp>
        <p:nvSpPr>
          <p:cNvPr id="4099" name="Rectangle 3"/>
          <p:cNvSpPr>
            <a:spLocks noGrp="1" noChangeArrowheads="1"/>
          </p:cNvSpPr>
          <p:nvPr>
            <p:ph type="body" idx="1"/>
          </p:nvPr>
        </p:nvSpPr>
        <p:spPr bwMode="auto">
          <a:xfrm>
            <a:off x="1905000" y="1600200"/>
            <a:ext cx="6781800" cy="4525963"/>
          </a:xfrm>
          <a:noFill/>
          <a:ln>
            <a:miter lim="800000"/>
            <a:headEnd/>
            <a:tailEnd/>
          </a:ln>
        </p:spPr>
        <p:txBody>
          <a:bodyPr vert="horz" wrap="square" lIns="91440" tIns="45720" rIns="91440" bIns="45720" numCol="1" anchor="t" anchorCtr="0" compatLnSpc="1">
            <a:prstTxWarp prst="textNoShape">
              <a:avLst/>
            </a:prstTxWarp>
          </a:bodyPr>
          <a:lstStyle/>
          <a:p>
            <a:pPr eaLnBrk="1" hangingPunct="1">
              <a:lnSpc>
                <a:spcPct val="90000"/>
              </a:lnSpc>
            </a:pPr>
            <a:r>
              <a:rPr lang="en-US"/>
              <a:t>Friend or foe?</a:t>
            </a:r>
          </a:p>
          <a:p>
            <a:pPr eaLnBrk="1" hangingPunct="1">
              <a:lnSpc>
                <a:spcPct val="90000"/>
              </a:lnSpc>
            </a:pPr>
            <a:r>
              <a:rPr lang="en-US"/>
              <a:t>Do they have the same interests?</a:t>
            </a:r>
          </a:p>
          <a:p>
            <a:pPr lvl="2" eaLnBrk="1" hangingPunct="1">
              <a:lnSpc>
                <a:spcPct val="90000"/>
              </a:lnSpc>
            </a:pPr>
            <a:r>
              <a:rPr lang="en-US" sz="3200"/>
              <a:t>Returns</a:t>
            </a:r>
          </a:p>
          <a:p>
            <a:pPr lvl="2" eaLnBrk="1" hangingPunct="1">
              <a:lnSpc>
                <a:spcPct val="90000"/>
              </a:lnSpc>
            </a:pPr>
            <a:r>
              <a:rPr lang="en-US" sz="3200"/>
              <a:t>Time horizons</a:t>
            </a:r>
          </a:p>
          <a:p>
            <a:pPr lvl="2" eaLnBrk="1" hangingPunct="1">
              <a:lnSpc>
                <a:spcPct val="90000"/>
              </a:lnSpc>
            </a:pPr>
            <a:r>
              <a:rPr lang="en-US" sz="3200"/>
              <a:t>Control</a:t>
            </a:r>
          </a:p>
          <a:p>
            <a:pPr eaLnBrk="1" hangingPunct="1">
              <a:lnSpc>
                <a:spcPct val="90000"/>
              </a:lnSpc>
            </a:pPr>
            <a:r>
              <a:rPr lang="en-US"/>
              <a:t>How do you align their interests?</a:t>
            </a:r>
          </a:p>
          <a:p>
            <a:pPr eaLnBrk="1" hangingPunct="1">
              <a:lnSpc>
                <a:spcPct val="90000"/>
              </a:lnSpc>
            </a:pPr>
            <a:r>
              <a:rPr lang="en-US"/>
              <a:t>How important are other stakeholders?</a:t>
            </a:r>
          </a:p>
          <a:p>
            <a:pPr eaLnBrk="1" hangingPunct="1">
              <a:lnSpc>
                <a:spcPct val="90000"/>
              </a:lnSpc>
              <a:buFontTx/>
              <a:buNone/>
            </a:pPr>
            <a:endParaRPr lang="en-US"/>
          </a:p>
        </p:txBody>
      </p:sp>
      <p:pic>
        <p:nvPicPr>
          <p:cNvPr id="4" name="~PP3399.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
        <p:nvSpPr>
          <p:cNvPr id="5" name="Slide Number Placeholder 4"/>
          <p:cNvSpPr>
            <a:spLocks noGrp="1"/>
          </p:cNvSpPr>
          <p:nvPr>
            <p:ph type="sldNum" sz="quarter" idx="12"/>
          </p:nvPr>
        </p:nvSpPr>
        <p:spPr/>
        <p:txBody>
          <a:bodyPr/>
          <a:lstStyle/>
          <a:p>
            <a:fld id="{098E297E-4821-4EDD-8607-E0C5D528D049}" type="slidenum">
              <a:rPr lang="en-CA" smtClean="0"/>
              <a:pPr/>
              <a:t>3</a:t>
            </a:fld>
            <a:endParaRPr lang="en-CA"/>
          </a:p>
        </p:txBody>
      </p:sp>
      <p:sp>
        <p:nvSpPr>
          <p:cNvPr id="6" name="Footer Placeholder 5"/>
          <p:cNvSpPr>
            <a:spLocks noGrp="1"/>
          </p:cNvSpPr>
          <p:nvPr>
            <p:ph type="ftr" sz="quarter" idx="11"/>
          </p:nvPr>
        </p:nvSpPr>
        <p:spPr/>
        <p:txBody>
          <a:bodyPr/>
          <a:lstStyle/>
          <a:p>
            <a:r>
              <a:rPr lang="en-CA" dirty="0"/>
              <a:t>Copyright 2013 DIU</a:t>
            </a:r>
            <a:endParaRPr lang="en-CA" dirty="0"/>
          </a:p>
        </p:txBody>
      </p:sp>
    </p:spTree>
  </p:cSld>
  <p:clrMapOvr>
    <a:masterClrMapping/>
  </p:clrMapOvr>
  <p:transition advTm="8104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10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1828800" y="274638"/>
            <a:ext cx="6858000" cy="1143000"/>
          </a:xfrm>
          <a:noFill/>
          <a:ln>
            <a:miter lim="800000"/>
            <a:headEnd/>
            <a:tailEnd/>
          </a:ln>
        </p:spPr>
        <p:txBody>
          <a:bodyPr vert="horz" wrap="square" lIns="91440" tIns="45720" rIns="91440" bIns="45720" numCol="1" anchor="t" anchorCtr="0" compatLnSpc="1">
            <a:prstTxWarp prst="textNoShape">
              <a:avLst/>
            </a:prstTxWarp>
            <a:normAutofit fontScale="90000"/>
          </a:bodyPr>
          <a:lstStyle/>
          <a:p>
            <a:pPr algn="l" eaLnBrk="1" hangingPunct="1"/>
            <a:r>
              <a:rPr lang="en-US" sz="3600" dirty="0"/>
              <a:t>Legal rights of shareholders </a:t>
            </a:r>
            <a:r>
              <a:rPr lang="en-US" sz="3600"/>
              <a:t>(Canada/USA/UK….)</a:t>
            </a:r>
          </a:p>
        </p:txBody>
      </p:sp>
      <p:sp>
        <p:nvSpPr>
          <p:cNvPr id="5123" name="Rectangle 3"/>
          <p:cNvSpPr>
            <a:spLocks noGrp="1" noChangeArrowheads="1"/>
          </p:cNvSpPr>
          <p:nvPr>
            <p:ph type="body" idx="1"/>
          </p:nvPr>
        </p:nvSpPr>
        <p:spPr bwMode="auto">
          <a:xfrm>
            <a:off x="1905000" y="1600200"/>
            <a:ext cx="6781800" cy="4525963"/>
          </a:xfrm>
          <a:noFill/>
          <a:ln>
            <a:miter lim="800000"/>
            <a:headEnd/>
            <a:tailEnd/>
          </a:ln>
        </p:spPr>
        <p:txBody>
          <a:bodyPr vert="horz" wrap="square" lIns="91440" tIns="45720" rIns="91440" bIns="45720" numCol="1" anchor="t" anchorCtr="0" compatLnSpc="1">
            <a:prstTxWarp prst="textNoShape">
              <a:avLst/>
            </a:prstTxWarp>
          </a:bodyPr>
          <a:lstStyle/>
          <a:p>
            <a:pPr eaLnBrk="1" hangingPunct="1">
              <a:lnSpc>
                <a:spcPct val="90000"/>
              </a:lnSpc>
            </a:pPr>
            <a:r>
              <a:rPr lang="en-US" sz="2800" dirty="0"/>
              <a:t>Right to attend and vote at shareholders meetings</a:t>
            </a:r>
          </a:p>
          <a:p>
            <a:pPr eaLnBrk="1" hangingPunct="1">
              <a:lnSpc>
                <a:spcPct val="90000"/>
              </a:lnSpc>
            </a:pPr>
            <a:r>
              <a:rPr lang="en-US" sz="2800" dirty="0"/>
              <a:t>Right to make shareholder proposals</a:t>
            </a:r>
          </a:p>
          <a:p>
            <a:pPr eaLnBrk="1" hangingPunct="1">
              <a:lnSpc>
                <a:spcPct val="90000"/>
              </a:lnSpc>
            </a:pPr>
            <a:r>
              <a:rPr lang="en-US" sz="2800" dirty="0"/>
              <a:t>Right to elect the directors</a:t>
            </a:r>
          </a:p>
          <a:p>
            <a:pPr eaLnBrk="1" hangingPunct="1">
              <a:lnSpc>
                <a:spcPct val="90000"/>
              </a:lnSpc>
            </a:pPr>
            <a:r>
              <a:rPr lang="en-US" sz="2800" dirty="0"/>
              <a:t>Right to appoint the auditors</a:t>
            </a:r>
          </a:p>
          <a:p>
            <a:pPr eaLnBrk="1" hangingPunct="1">
              <a:lnSpc>
                <a:spcPct val="90000"/>
              </a:lnSpc>
            </a:pPr>
            <a:r>
              <a:rPr lang="en-US" sz="2800" dirty="0"/>
              <a:t>Right to receive financial statements, auditor’s report and proxy circular</a:t>
            </a:r>
          </a:p>
          <a:p>
            <a:pPr eaLnBrk="1" hangingPunct="1">
              <a:lnSpc>
                <a:spcPct val="90000"/>
              </a:lnSpc>
            </a:pPr>
            <a:r>
              <a:rPr lang="en-US" sz="2800" dirty="0"/>
              <a:t>Right to information via disclosure documents</a:t>
            </a:r>
          </a:p>
          <a:p>
            <a:pPr eaLnBrk="1" hangingPunct="1">
              <a:lnSpc>
                <a:spcPct val="90000"/>
              </a:lnSpc>
            </a:pPr>
            <a:r>
              <a:rPr lang="en-US" sz="2800" dirty="0"/>
              <a:t>Right to vote with their feet if not happy</a:t>
            </a:r>
          </a:p>
          <a:p>
            <a:pPr eaLnBrk="1" hangingPunct="1">
              <a:lnSpc>
                <a:spcPct val="90000"/>
              </a:lnSpc>
            </a:pPr>
            <a:endParaRPr lang="en-US" sz="2800" dirty="0"/>
          </a:p>
        </p:txBody>
      </p:sp>
      <p:pic>
        <p:nvPicPr>
          <p:cNvPr id="4" name="~PP3793.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
        <p:nvSpPr>
          <p:cNvPr id="5" name="Slide Number Placeholder 4"/>
          <p:cNvSpPr>
            <a:spLocks noGrp="1"/>
          </p:cNvSpPr>
          <p:nvPr>
            <p:ph type="sldNum" sz="quarter" idx="12"/>
          </p:nvPr>
        </p:nvSpPr>
        <p:spPr/>
        <p:txBody>
          <a:bodyPr/>
          <a:lstStyle/>
          <a:p>
            <a:fld id="{098E297E-4821-4EDD-8607-E0C5D528D049}" type="slidenum">
              <a:rPr lang="en-CA" smtClean="0"/>
              <a:pPr/>
              <a:t>4</a:t>
            </a:fld>
            <a:endParaRPr lang="en-CA"/>
          </a:p>
        </p:txBody>
      </p:sp>
      <p:sp>
        <p:nvSpPr>
          <p:cNvPr id="6" name="Footer Placeholder 5"/>
          <p:cNvSpPr>
            <a:spLocks noGrp="1"/>
          </p:cNvSpPr>
          <p:nvPr>
            <p:ph type="ftr" sz="quarter" idx="11"/>
          </p:nvPr>
        </p:nvSpPr>
        <p:spPr/>
        <p:txBody>
          <a:bodyPr/>
          <a:lstStyle/>
          <a:p>
            <a:r>
              <a:rPr lang="en-CA" dirty="0"/>
              <a:t>Copyright 2013 DIU</a:t>
            </a:r>
            <a:endParaRPr lang="en-CA" dirty="0"/>
          </a:p>
        </p:txBody>
      </p:sp>
    </p:spTree>
  </p:cSld>
  <p:clrMapOvr>
    <a:masterClrMapping/>
  </p:clrMapOvr>
  <p:transition advTm="37714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714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1828800" y="274638"/>
            <a:ext cx="6858000" cy="1143000"/>
          </a:xfrm>
          <a:noFill/>
          <a:ln>
            <a:miter lim="800000"/>
            <a:headEnd/>
            <a:tailEnd/>
          </a:ln>
        </p:spPr>
        <p:txBody>
          <a:bodyPr vert="horz" wrap="square" lIns="91440" tIns="45720" rIns="91440" bIns="45720" numCol="1" anchor="t" anchorCtr="0" compatLnSpc="1">
            <a:prstTxWarp prst="textNoShape">
              <a:avLst/>
            </a:prstTxWarp>
          </a:bodyPr>
          <a:lstStyle/>
          <a:p>
            <a:pPr algn="l" eaLnBrk="1" hangingPunct="1"/>
            <a:r>
              <a:rPr lang="en-US" sz="3600"/>
              <a:t>Other Stakeholders</a:t>
            </a:r>
          </a:p>
        </p:txBody>
      </p:sp>
      <p:sp>
        <p:nvSpPr>
          <p:cNvPr id="8195" name="Rectangle 3"/>
          <p:cNvSpPr>
            <a:spLocks noGrp="1" noChangeArrowheads="1"/>
          </p:cNvSpPr>
          <p:nvPr>
            <p:ph type="body" idx="1"/>
          </p:nvPr>
        </p:nvSpPr>
        <p:spPr bwMode="auto">
          <a:xfrm>
            <a:off x="1905000" y="1600200"/>
            <a:ext cx="6781800" cy="4525963"/>
          </a:xfrm>
          <a:noFill/>
          <a:ln>
            <a:miter lim="800000"/>
            <a:headEnd/>
            <a:tailEnd/>
          </a:ln>
        </p:spPr>
        <p:txBody>
          <a:bodyPr vert="horz" wrap="square" lIns="91440" tIns="45720" rIns="91440" bIns="45720" numCol="1" anchor="t" anchorCtr="0" compatLnSpc="1">
            <a:prstTxWarp prst="textNoShape">
              <a:avLst/>
            </a:prstTxWarp>
            <a:normAutofit lnSpcReduction="10000"/>
          </a:bodyPr>
          <a:lstStyle/>
          <a:p>
            <a:pPr eaLnBrk="1" hangingPunct="1">
              <a:lnSpc>
                <a:spcPct val="90000"/>
              </a:lnSpc>
            </a:pPr>
            <a:r>
              <a:rPr lang="en-US" sz="2400" dirty="0"/>
              <a:t>Rating agencies</a:t>
            </a:r>
          </a:p>
          <a:p>
            <a:pPr lvl="1" eaLnBrk="1" hangingPunct="1">
              <a:lnSpc>
                <a:spcPct val="90000"/>
              </a:lnSpc>
            </a:pPr>
            <a:r>
              <a:rPr lang="en-US" sz="2000" dirty="0"/>
              <a:t>How are they assessing your governance practices</a:t>
            </a:r>
          </a:p>
          <a:p>
            <a:pPr lvl="1" eaLnBrk="1" hangingPunct="1">
              <a:lnSpc>
                <a:spcPct val="90000"/>
              </a:lnSpc>
            </a:pPr>
            <a:r>
              <a:rPr lang="en-US" sz="2000" dirty="0"/>
              <a:t>Impact on ratings</a:t>
            </a:r>
          </a:p>
          <a:p>
            <a:pPr eaLnBrk="1" hangingPunct="1">
              <a:lnSpc>
                <a:spcPct val="90000"/>
              </a:lnSpc>
            </a:pPr>
            <a:r>
              <a:rPr lang="en-US" sz="2400" dirty="0"/>
              <a:t>Consumer groups</a:t>
            </a:r>
          </a:p>
          <a:p>
            <a:pPr lvl="1" eaLnBrk="1" hangingPunct="1">
              <a:lnSpc>
                <a:spcPct val="90000"/>
              </a:lnSpc>
            </a:pPr>
            <a:r>
              <a:rPr lang="en-US" sz="2000" dirty="0"/>
              <a:t>Impact on shareholder proposals</a:t>
            </a:r>
          </a:p>
          <a:p>
            <a:pPr lvl="1" eaLnBrk="1" hangingPunct="1">
              <a:lnSpc>
                <a:spcPct val="90000"/>
              </a:lnSpc>
            </a:pPr>
            <a:r>
              <a:rPr lang="en-US" sz="2000" dirty="0"/>
              <a:t>Impact on business </a:t>
            </a:r>
          </a:p>
          <a:p>
            <a:pPr eaLnBrk="1" hangingPunct="1">
              <a:lnSpc>
                <a:spcPct val="90000"/>
              </a:lnSpc>
            </a:pPr>
            <a:r>
              <a:rPr lang="en-US" sz="2400" dirty="0"/>
              <a:t>Government</a:t>
            </a:r>
          </a:p>
          <a:p>
            <a:pPr lvl="1" eaLnBrk="1" hangingPunct="1">
              <a:lnSpc>
                <a:spcPct val="90000"/>
              </a:lnSpc>
            </a:pPr>
            <a:r>
              <a:rPr lang="en-US" sz="2000" dirty="0"/>
              <a:t>Impact on regulation</a:t>
            </a:r>
          </a:p>
          <a:p>
            <a:pPr lvl="1" eaLnBrk="1" hangingPunct="1">
              <a:lnSpc>
                <a:spcPct val="90000"/>
              </a:lnSpc>
            </a:pPr>
            <a:r>
              <a:rPr lang="en-US" sz="2000" dirty="0"/>
              <a:t>Impact on business – subsidies, tax protections</a:t>
            </a:r>
          </a:p>
          <a:p>
            <a:pPr lvl="1" eaLnBrk="1" hangingPunct="1">
              <a:lnSpc>
                <a:spcPct val="90000"/>
              </a:lnSpc>
            </a:pPr>
            <a:r>
              <a:rPr lang="en-US" sz="2000" dirty="0"/>
              <a:t>Impact on competitive structure (e.g. banks)</a:t>
            </a:r>
          </a:p>
          <a:p>
            <a:pPr eaLnBrk="1" hangingPunct="1">
              <a:lnSpc>
                <a:spcPct val="90000"/>
              </a:lnSpc>
            </a:pPr>
            <a:r>
              <a:rPr lang="en-US" sz="2400" dirty="0"/>
              <a:t>Employees</a:t>
            </a:r>
          </a:p>
          <a:p>
            <a:pPr lvl="1">
              <a:lnSpc>
                <a:spcPct val="90000"/>
              </a:lnSpc>
            </a:pPr>
            <a:r>
              <a:rPr lang="en-US" sz="2000" dirty="0"/>
              <a:t>Impact on end product </a:t>
            </a:r>
          </a:p>
          <a:p>
            <a:pPr lvl="1">
              <a:lnSpc>
                <a:spcPct val="90000"/>
              </a:lnSpc>
            </a:pPr>
            <a:r>
              <a:rPr lang="en-US" sz="2000" dirty="0"/>
              <a:t>Employee loyalty</a:t>
            </a:r>
          </a:p>
        </p:txBody>
      </p:sp>
      <p:pic>
        <p:nvPicPr>
          <p:cNvPr id="4" name="~PP191.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
        <p:nvSpPr>
          <p:cNvPr id="5" name="Slide Number Placeholder 4"/>
          <p:cNvSpPr>
            <a:spLocks noGrp="1"/>
          </p:cNvSpPr>
          <p:nvPr>
            <p:ph type="sldNum" sz="quarter" idx="12"/>
          </p:nvPr>
        </p:nvSpPr>
        <p:spPr/>
        <p:txBody>
          <a:bodyPr/>
          <a:lstStyle/>
          <a:p>
            <a:fld id="{098E297E-4821-4EDD-8607-E0C5D528D049}" type="slidenum">
              <a:rPr lang="en-CA" smtClean="0"/>
              <a:pPr/>
              <a:t>5</a:t>
            </a:fld>
            <a:endParaRPr lang="en-CA"/>
          </a:p>
        </p:txBody>
      </p:sp>
      <p:sp>
        <p:nvSpPr>
          <p:cNvPr id="6" name="Footer Placeholder 5"/>
          <p:cNvSpPr>
            <a:spLocks noGrp="1"/>
          </p:cNvSpPr>
          <p:nvPr>
            <p:ph type="ftr" sz="quarter" idx="11"/>
          </p:nvPr>
        </p:nvSpPr>
        <p:spPr/>
        <p:txBody>
          <a:bodyPr/>
          <a:lstStyle/>
          <a:p>
            <a:r>
              <a:rPr lang="en-CA" dirty="0"/>
              <a:t>Copyright 2013 DIU</a:t>
            </a:r>
            <a:endParaRPr lang="en-CA" dirty="0"/>
          </a:p>
        </p:txBody>
      </p:sp>
    </p:spTree>
  </p:cSld>
  <p:clrMapOvr>
    <a:masterClrMapping/>
  </p:clrMapOvr>
  <p:transition advTm="31578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57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Footer Placeholder 3"/>
          <p:cNvSpPr>
            <a:spLocks noGrp="1"/>
          </p:cNvSpPr>
          <p:nvPr>
            <p:ph type="ftr" sz="quarter" idx="10"/>
          </p:nvPr>
        </p:nvSpPr>
        <p:spPr>
          <a:noFill/>
        </p:spPr>
        <p:txBody>
          <a:bodyPr/>
          <a:lstStyle/>
          <a:p>
            <a:r>
              <a:rPr lang="en-CA" dirty="0"/>
              <a:t>Copyright 2013 DIU</a:t>
            </a:r>
            <a:endParaRPr lang="en-US" dirty="0"/>
          </a:p>
        </p:txBody>
      </p:sp>
      <p:sp>
        <p:nvSpPr>
          <p:cNvPr id="19459" name="Slide Number Placeholder 4"/>
          <p:cNvSpPr>
            <a:spLocks noGrp="1"/>
          </p:cNvSpPr>
          <p:nvPr>
            <p:ph type="sldNum" sz="quarter" idx="11"/>
          </p:nvPr>
        </p:nvSpPr>
        <p:spPr>
          <a:noFill/>
        </p:spPr>
        <p:txBody>
          <a:bodyPr/>
          <a:lstStyle/>
          <a:p>
            <a:fld id="{405FA48E-A7EC-4D12-85AD-71D7A4AA61FD}" type="slidenum">
              <a:rPr lang="en-US"/>
              <a:pPr/>
              <a:t>6</a:t>
            </a:fld>
            <a:endParaRPr lang="en-US"/>
          </a:p>
        </p:txBody>
      </p:sp>
      <p:sp>
        <p:nvSpPr>
          <p:cNvPr id="19460" name="Rectangle 2"/>
          <p:cNvSpPr>
            <a:spLocks noGrp="1" noChangeArrowheads="1"/>
          </p:cNvSpPr>
          <p:nvPr>
            <p:ph type="title"/>
          </p:nvPr>
        </p:nvSpPr>
        <p:spPr/>
        <p:txBody>
          <a:bodyPr/>
          <a:lstStyle/>
          <a:p>
            <a:pPr eaLnBrk="1" hangingPunct="1"/>
            <a:r>
              <a:rPr lang="en-US" sz="3200" dirty="0"/>
              <a:t>Corporate Social Responsibility</a:t>
            </a:r>
          </a:p>
        </p:txBody>
      </p:sp>
      <p:sp>
        <p:nvSpPr>
          <p:cNvPr id="19461" name="Rectangle 3"/>
          <p:cNvSpPr>
            <a:spLocks noGrp="1" noChangeArrowheads="1"/>
          </p:cNvSpPr>
          <p:nvPr>
            <p:ph type="body" idx="1"/>
          </p:nvPr>
        </p:nvSpPr>
        <p:spPr bwMode="auto">
          <a:xfrm>
            <a:off x="1600200" y="1600200"/>
            <a:ext cx="7086600" cy="4525963"/>
          </a:xfrm>
          <a:noFill/>
          <a:ln>
            <a:miter lim="800000"/>
            <a:headEnd/>
            <a:tailEnd/>
          </a:ln>
        </p:spPr>
        <p:txBody>
          <a:bodyPr vert="horz" wrap="square" lIns="91440" tIns="45720" rIns="91440" bIns="45720" numCol="1" anchor="t" anchorCtr="0" compatLnSpc="1">
            <a:prstTxWarp prst="textNoShape">
              <a:avLst/>
            </a:prstTxWarp>
          </a:bodyPr>
          <a:lstStyle/>
          <a:p>
            <a:pPr eaLnBrk="1" hangingPunct="1">
              <a:lnSpc>
                <a:spcPct val="90000"/>
              </a:lnSpc>
            </a:pPr>
            <a:r>
              <a:rPr lang="en-US"/>
              <a:t>The compliance issue:</a:t>
            </a:r>
          </a:p>
          <a:p>
            <a:pPr lvl="1" eaLnBrk="1" hangingPunct="1">
              <a:lnSpc>
                <a:spcPct val="90000"/>
              </a:lnSpc>
            </a:pPr>
            <a:r>
              <a:rPr lang="en-US"/>
              <a:t>Regulators looking for more disclosure of risks of environmental impact</a:t>
            </a:r>
          </a:p>
          <a:p>
            <a:pPr lvl="1" eaLnBrk="1" hangingPunct="1">
              <a:lnSpc>
                <a:spcPct val="90000"/>
              </a:lnSpc>
            </a:pPr>
            <a:r>
              <a:rPr lang="en-US"/>
              <a:t>Costs of ‘best practice compliance’</a:t>
            </a:r>
          </a:p>
          <a:p>
            <a:pPr eaLnBrk="1" hangingPunct="1">
              <a:lnSpc>
                <a:spcPct val="90000"/>
              </a:lnSpc>
            </a:pPr>
            <a:r>
              <a:rPr lang="en-US"/>
              <a:t>The governance issue:</a:t>
            </a:r>
          </a:p>
          <a:p>
            <a:pPr lvl="1" eaLnBrk="1" hangingPunct="1">
              <a:lnSpc>
                <a:spcPct val="90000"/>
              </a:lnSpc>
            </a:pPr>
            <a:r>
              <a:rPr lang="en-US"/>
              <a:t>Is the board really engaged?</a:t>
            </a:r>
          </a:p>
          <a:p>
            <a:pPr lvl="1" eaLnBrk="1" hangingPunct="1">
              <a:lnSpc>
                <a:spcPct val="90000"/>
              </a:lnSpc>
            </a:pPr>
            <a:r>
              <a:rPr lang="en-US"/>
              <a:t>Responding to a wider stakeholder group</a:t>
            </a:r>
          </a:p>
          <a:p>
            <a:pPr lvl="1" eaLnBrk="1" hangingPunct="1">
              <a:lnSpc>
                <a:spcPct val="90000"/>
              </a:lnSpc>
            </a:pPr>
            <a:r>
              <a:rPr lang="en-US"/>
              <a:t>Impact on short term performance</a:t>
            </a:r>
          </a:p>
          <a:p>
            <a:pPr lvl="1" eaLnBrk="1" hangingPunct="1">
              <a:lnSpc>
                <a:spcPct val="90000"/>
              </a:lnSpc>
              <a:buFontTx/>
              <a:buNone/>
            </a:pPr>
            <a:endParaRPr lang="en-US"/>
          </a:p>
          <a:p>
            <a:pPr lvl="1" eaLnBrk="1" hangingPunct="1">
              <a:lnSpc>
                <a:spcPct val="90000"/>
              </a:lnSpc>
              <a:buFontTx/>
              <a:buNone/>
            </a:pPr>
            <a:endParaRPr lang="en-US"/>
          </a:p>
        </p:txBody>
      </p:sp>
      <p:pic>
        <p:nvPicPr>
          <p:cNvPr id="6" name="~PP541.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19814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814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Footer Placeholder 3"/>
          <p:cNvSpPr>
            <a:spLocks noGrp="1"/>
          </p:cNvSpPr>
          <p:nvPr>
            <p:ph type="ftr" sz="quarter" idx="10"/>
          </p:nvPr>
        </p:nvSpPr>
        <p:spPr>
          <a:noFill/>
        </p:spPr>
        <p:txBody>
          <a:bodyPr/>
          <a:lstStyle/>
          <a:p>
            <a:r>
              <a:rPr lang="en-CA" dirty="0"/>
              <a:t>Copyright 2013 DIU</a:t>
            </a:r>
            <a:endParaRPr lang="en-US" dirty="0"/>
          </a:p>
        </p:txBody>
      </p:sp>
      <p:sp>
        <p:nvSpPr>
          <p:cNvPr id="20483" name="Slide Number Placeholder 4"/>
          <p:cNvSpPr>
            <a:spLocks noGrp="1"/>
          </p:cNvSpPr>
          <p:nvPr>
            <p:ph type="sldNum" sz="quarter" idx="11"/>
          </p:nvPr>
        </p:nvSpPr>
        <p:spPr>
          <a:noFill/>
        </p:spPr>
        <p:txBody>
          <a:bodyPr/>
          <a:lstStyle/>
          <a:p>
            <a:fld id="{9721BE14-A27F-4FA3-9E3C-B69838A2370A}" type="slidenum">
              <a:rPr lang="en-US"/>
              <a:pPr/>
              <a:t>7</a:t>
            </a:fld>
            <a:endParaRPr lang="en-US"/>
          </a:p>
        </p:txBody>
      </p:sp>
      <p:sp>
        <p:nvSpPr>
          <p:cNvPr id="20484" name="Rectangle 2"/>
          <p:cNvSpPr>
            <a:spLocks noGrp="1" noChangeArrowheads="1"/>
          </p:cNvSpPr>
          <p:nvPr>
            <p:ph type="title"/>
          </p:nvPr>
        </p:nvSpPr>
        <p:spPr/>
        <p:txBody>
          <a:bodyPr/>
          <a:lstStyle/>
          <a:p>
            <a:pPr eaLnBrk="1" hangingPunct="1"/>
            <a:r>
              <a:rPr lang="en-US" sz="3200"/>
              <a:t>Can we continue to grow?</a:t>
            </a:r>
          </a:p>
        </p:txBody>
      </p:sp>
      <p:sp>
        <p:nvSpPr>
          <p:cNvPr id="20485" name="Rectangle 3"/>
          <p:cNvSpPr>
            <a:spLocks noGrp="1" noChangeArrowheads="1"/>
          </p:cNvSpPr>
          <p:nvPr>
            <p:ph type="body" idx="1"/>
          </p:nvPr>
        </p:nvSpPr>
        <p:spPr bwMode="auto">
          <a:xfrm>
            <a:off x="1600200" y="1600200"/>
            <a:ext cx="7086600" cy="4525963"/>
          </a:xfrm>
          <a:noFill/>
          <a:ln>
            <a:miter lim="800000"/>
            <a:headEnd/>
            <a:tailEnd/>
          </a:ln>
        </p:spPr>
        <p:txBody>
          <a:bodyPr vert="horz" wrap="square" lIns="91440" tIns="45720" rIns="91440" bIns="45720" numCol="1" anchor="t" anchorCtr="0" compatLnSpc="1">
            <a:prstTxWarp prst="textNoShape">
              <a:avLst/>
            </a:prstTxWarp>
          </a:bodyPr>
          <a:lstStyle/>
          <a:p>
            <a:pPr eaLnBrk="1" hangingPunct="1"/>
            <a:r>
              <a:rPr lang="en-US" dirty="0"/>
              <a:t>The numbers</a:t>
            </a:r>
          </a:p>
          <a:p>
            <a:pPr lvl="1" eaLnBrk="1" hangingPunct="1"/>
            <a:r>
              <a:rPr lang="en-US" dirty="0"/>
              <a:t>Sale of goods +50% in 10 years</a:t>
            </a:r>
          </a:p>
          <a:p>
            <a:pPr lvl="1" eaLnBrk="1" hangingPunct="1"/>
            <a:r>
              <a:rPr lang="en-US" dirty="0"/>
              <a:t>New consumption/production records set every year</a:t>
            </a:r>
          </a:p>
          <a:p>
            <a:pPr lvl="1" eaLnBrk="1" hangingPunct="1"/>
            <a:r>
              <a:rPr lang="en-US" dirty="0"/>
              <a:t>All resources are non-renewable</a:t>
            </a:r>
          </a:p>
          <a:p>
            <a:pPr lvl="1" eaLnBrk="1" hangingPunct="1"/>
            <a:r>
              <a:rPr lang="en-US" dirty="0"/>
              <a:t>3 billion live on less than $2/day</a:t>
            </a:r>
          </a:p>
          <a:p>
            <a:pPr lvl="1" eaLnBrk="1" hangingPunct="1"/>
            <a:r>
              <a:rPr lang="en-US" dirty="0"/>
              <a:t>Population will increase by 50% by 2050</a:t>
            </a:r>
          </a:p>
          <a:p>
            <a:pPr lvl="1" eaLnBrk="1" hangingPunct="1"/>
            <a:r>
              <a:rPr lang="en-US" dirty="0"/>
              <a:t>20% use 80% of resources</a:t>
            </a:r>
          </a:p>
        </p:txBody>
      </p:sp>
      <p:pic>
        <p:nvPicPr>
          <p:cNvPr id="6" name="~PP2415.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5914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14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Footer Placeholder 3"/>
          <p:cNvSpPr>
            <a:spLocks noGrp="1"/>
          </p:cNvSpPr>
          <p:nvPr>
            <p:ph type="ftr" sz="quarter" idx="10"/>
          </p:nvPr>
        </p:nvSpPr>
        <p:spPr>
          <a:noFill/>
        </p:spPr>
        <p:txBody>
          <a:bodyPr/>
          <a:lstStyle/>
          <a:p>
            <a:r>
              <a:rPr lang="en-CA" dirty="0"/>
              <a:t>Copyright 2013 DIU</a:t>
            </a:r>
            <a:endParaRPr lang="en-US" dirty="0"/>
          </a:p>
        </p:txBody>
      </p:sp>
      <p:sp>
        <p:nvSpPr>
          <p:cNvPr id="20483" name="Slide Number Placeholder 4"/>
          <p:cNvSpPr>
            <a:spLocks noGrp="1"/>
          </p:cNvSpPr>
          <p:nvPr>
            <p:ph type="sldNum" sz="quarter" idx="11"/>
          </p:nvPr>
        </p:nvSpPr>
        <p:spPr>
          <a:noFill/>
        </p:spPr>
        <p:txBody>
          <a:bodyPr/>
          <a:lstStyle/>
          <a:p>
            <a:fld id="{9721BE14-A27F-4FA3-9E3C-B69838A2370A}" type="slidenum">
              <a:rPr lang="en-US"/>
              <a:pPr/>
              <a:t>8</a:t>
            </a:fld>
            <a:endParaRPr lang="en-US"/>
          </a:p>
        </p:txBody>
      </p:sp>
      <p:sp>
        <p:nvSpPr>
          <p:cNvPr id="20484" name="Rectangle 2"/>
          <p:cNvSpPr>
            <a:spLocks noGrp="1" noChangeArrowheads="1"/>
          </p:cNvSpPr>
          <p:nvPr>
            <p:ph type="title"/>
          </p:nvPr>
        </p:nvSpPr>
        <p:spPr/>
        <p:txBody>
          <a:bodyPr/>
          <a:lstStyle/>
          <a:p>
            <a:pPr eaLnBrk="1" hangingPunct="1"/>
            <a:r>
              <a:rPr lang="en-US" sz="3200"/>
              <a:t>Can we continue to grow?</a:t>
            </a:r>
          </a:p>
        </p:txBody>
      </p:sp>
      <p:sp>
        <p:nvSpPr>
          <p:cNvPr id="20485" name="Rectangle 3"/>
          <p:cNvSpPr>
            <a:spLocks noGrp="1" noChangeArrowheads="1"/>
          </p:cNvSpPr>
          <p:nvPr>
            <p:ph type="body" idx="1"/>
          </p:nvPr>
        </p:nvSpPr>
        <p:spPr bwMode="auto">
          <a:xfrm>
            <a:off x="1600200" y="1600200"/>
            <a:ext cx="7086600" cy="4525963"/>
          </a:xfrm>
          <a:noFill/>
          <a:ln>
            <a:miter lim="800000"/>
            <a:headEnd/>
            <a:tailEnd/>
          </a:ln>
        </p:spPr>
        <p:txBody>
          <a:bodyPr vert="horz" wrap="square" lIns="91440" tIns="45720" rIns="91440" bIns="45720" numCol="1" anchor="t" anchorCtr="0" compatLnSpc="1">
            <a:prstTxWarp prst="textNoShape">
              <a:avLst/>
            </a:prstTxWarp>
          </a:bodyPr>
          <a:lstStyle/>
          <a:p>
            <a:pPr eaLnBrk="1" hangingPunct="1"/>
            <a:r>
              <a:rPr lang="en-US" dirty="0"/>
              <a:t>The numbers</a:t>
            </a:r>
          </a:p>
          <a:p>
            <a:pPr lvl="1" eaLnBrk="1" hangingPunct="1"/>
            <a:r>
              <a:rPr lang="en-US" dirty="0"/>
              <a:t>Sale of goods +50% in 10 years</a:t>
            </a:r>
          </a:p>
          <a:p>
            <a:pPr lvl="1" eaLnBrk="1" hangingPunct="1"/>
            <a:r>
              <a:rPr lang="en-US" dirty="0"/>
              <a:t>New consumption/production records set every year</a:t>
            </a:r>
          </a:p>
          <a:p>
            <a:pPr lvl="1" eaLnBrk="1" hangingPunct="1"/>
            <a:r>
              <a:rPr lang="en-US" dirty="0"/>
              <a:t>All resources are non-renewable</a:t>
            </a:r>
          </a:p>
          <a:p>
            <a:pPr lvl="1" eaLnBrk="1" hangingPunct="1"/>
            <a:r>
              <a:rPr lang="en-US" dirty="0"/>
              <a:t>3 billion live on less than $2/day</a:t>
            </a:r>
          </a:p>
          <a:p>
            <a:pPr lvl="1" eaLnBrk="1" hangingPunct="1"/>
            <a:r>
              <a:rPr lang="en-US" dirty="0"/>
              <a:t>Population will increase by 50% by 2050</a:t>
            </a:r>
          </a:p>
          <a:p>
            <a:pPr lvl="1" eaLnBrk="1" hangingPunct="1"/>
            <a:r>
              <a:rPr lang="en-US" dirty="0"/>
              <a:t>20% use 80% of resources</a:t>
            </a:r>
          </a:p>
          <a:p>
            <a:pPr lvl="1" eaLnBrk="1" hangingPunct="1">
              <a:buFontTx/>
              <a:buNone/>
            </a:pPr>
            <a:endParaRPr lang="en-US" dirty="0"/>
          </a:p>
          <a:p>
            <a:pPr lvl="1" eaLnBrk="1" hangingPunct="1">
              <a:buFontTx/>
              <a:buNone/>
            </a:pPr>
            <a:endParaRPr lang="en-US" dirty="0"/>
          </a:p>
        </p:txBody>
      </p:sp>
      <p:pic>
        <p:nvPicPr>
          <p:cNvPr id="6" name="~PP675.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226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6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Footer Placeholder 3"/>
          <p:cNvSpPr>
            <a:spLocks noGrp="1"/>
          </p:cNvSpPr>
          <p:nvPr>
            <p:ph type="ftr" sz="quarter" idx="10"/>
          </p:nvPr>
        </p:nvSpPr>
        <p:spPr>
          <a:noFill/>
        </p:spPr>
        <p:txBody>
          <a:bodyPr/>
          <a:lstStyle/>
          <a:p>
            <a:r>
              <a:rPr lang="en-CA" dirty="0"/>
              <a:t>Copyright 2013 DIU</a:t>
            </a:r>
            <a:endParaRPr lang="en-US" dirty="0"/>
          </a:p>
        </p:txBody>
      </p:sp>
      <p:sp>
        <p:nvSpPr>
          <p:cNvPr id="21507" name="Slide Number Placeholder 4"/>
          <p:cNvSpPr>
            <a:spLocks noGrp="1"/>
          </p:cNvSpPr>
          <p:nvPr>
            <p:ph type="sldNum" sz="quarter" idx="11"/>
          </p:nvPr>
        </p:nvSpPr>
        <p:spPr>
          <a:noFill/>
        </p:spPr>
        <p:txBody>
          <a:bodyPr/>
          <a:lstStyle/>
          <a:p>
            <a:fld id="{48300365-7CF2-40E3-8072-D84300FCEC8E}" type="slidenum">
              <a:rPr lang="en-US"/>
              <a:pPr/>
              <a:t>9</a:t>
            </a:fld>
            <a:endParaRPr lang="en-US"/>
          </a:p>
        </p:txBody>
      </p:sp>
      <p:sp>
        <p:nvSpPr>
          <p:cNvPr id="21508" name="Rectangle 2"/>
          <p:cNvSpPr>
            <a:spLocks noGrp="1" noChangeArrowheads="1"/>
          </p:cNvSpPr>
          <p:nvPr>
            <p:ph type="title"/>
          </p:nvPr>
        </p:nvSpPr>
        <p:spPr/>
        <p:txBody>
          <a:bodyPr/>
          <a:lstStyle/>
          <a:p>
            <a:pPr eaLnBrk="1" hangingPunct="1"/>
            <a:r>
              <a:rPr lang="en-US" sz="3600"/>
              <a:t>The issues</a:t>
            </a:r>
          </a:p>
        </p:txBody>
      </p:sp>
      <p:sp>
        <p:nvSpPr>
          <p:cNvPr id="21509" name="Rectangle 3"/>
          <p:cNvSpPr>
            <a:spLocks noGrp="1" noChangeArrowheads="1"/>
          </p:cNvSpPr>
          <p:nvPr>
            <p:ph type="body" idx="1"/>
          </p:nvPr>
        </p:nvSpPr>
        <p:spPr bwMode="auto">
          <a:xfrm>
            <a:off x="1676400" y="1600200"/>
            <a:ext cx="7010400" cy="4525963"/>
          </a:xfrm>
          <a:noFill/>
          <a:ln>
            <a:miter lim="800000"/>
            <a:headEnd/>
            <a:tailEnd/>
          </a:ln>
        </p:spPr>
        <p:txBody>
          <a:bodyPr vert="horz" wrap="square" lIns="91440" tIns="45720" rIns="91440" bIns="45720" numCol="1" anchor="t" anchorCtr="0" compatLnSpc="1">
            <a:prstTxWarp prst="textNoShape">
              <a:avLst/>
            </a:prstTxWarp>
          </a:bodyPr>
          <a:lstStyle/>
          <a:p>
            <a:pPr eaLnBrk="1" hangingPunct="1"/>
            <a:r>
              <a:rPr lang="en-US"/>
              <a:t>Climate change</a:t>
            </a:r>
          </a:p>
          <a:p>
            <a:pPr lvl="1" eaLnBrk="1" hangingPunct="1"/>
            <a:r>
              <a:rPr lang="en-US"/>
              <a:t>CO</a:t>
            </a:r>
            <a:r>
              <a:rPr lang="en-US" sz="2000"/>
              <a:t>2 </a:t>
            </a:r>
            <a:r>
              <a:rPr lang="en-US"/>
              <a:t>is highest in 400,000 years</a:t>
            </a:r>
          </a:p>
          <a:p>
            <a:pPr lvl="1" eaLnBrk="1" hangingPunct="1"/>
            <a:r>
              <a:rPr lang="en-US"/>
              <a:t>Extreme weather events</a:t>
            </a:r>
          </a:p>
          <a:p>
            <a:pPr lvl="1" eaLnBrk="1" hangingPunct="1"/>
            <a:r>
              <a:rPr lang="en-US"/>
              <a:t>Insurance costs </a:t>
            </a:r>
          </a:p>
          <a:p>
            <a:pPr eaLnBrk="1" hangingPunct="1"/>
            <a:r>
              <a:rPr lang="en-US"/>
              <a:t>Peak oil</a:t>
            </a:r>
          </a:p>
          <a:p>
            <a:pPr lvl="1" eaLnBrk="1" hangingPunct="1"/>
            <a:r>
              <a:rPr lang="en-US"/>
              <a:t>Peak discovery in 1970</a:t>
            </a:r>
          </a:p>
          <a:p>
            <a:pPr lvl="1" eaLnBrk="1" hangingPunct="1"/>
            <a:r>
              <a:rPr lang="en-US"/>
              <a:t>Peak production – today?</a:t>
            </a:r>
          </a:p>
          <a:p>
            <a:pPr lvl="1" eaLnBrk="1" hangingPunct="1"/>
            <a:r>
              <a:rPr lang="en-US"/>
              <a:t>Demand growth by 40% by 2030</a:t>
            </a:r>
          </a:p>
        </p:txBody>
      </p:sp>
      <p:pic>
        <p:nvPicPr>
          <p:cNvPr id="6" name="~PP299.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8653463" y="6367463"/>
            <a:ext cx="304800" cy="304800"/>
          </a:xfrm>
          <a:prstGeom prst="rect">
            <a:avLst/>
          </a:prstGeom>
        </p:spPr>
      </p:pic>
    </p:spTree>
  </p:cSld>
  <p:clrMapOvr>
    <a:masterClrMapping/>
  </p:clrMapOvr>
  <p:transition advTm="7328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28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Prev" delay="0">
                      <p:tgtEl>
                        <p:sldTgt/>
                      </p:tgtEl>
                    </p:cond>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280</TotalTime>
  <Words>1005</Words>
  <Application>Microsoft Office PowerPoint</Application>
  <PresentationFormat>On-screen Show (4:3)</PresentationFormat>
  <Paragraphs>182</Paragraphs>
  <Slides>18</Slides>
  <Notes>18</Notes>
  <HiddenSlides>0</HiddenSlides>
  <MMClips>18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굴림</vt:lpstr>
      <vt:lpstr>Office Theme</vt:lpstr>
      <vt:lpstr>Corporate Governance MG 5326 </vt:lpstr>
      <vt:lpstr>Objectives</vt:lpstr>
      <vt:lpstr>Role of Shareholders in corporate governance</vt:lpstr>
      <vt:lpstr>Legal rights of shareholders (Canada/USA/UK….)</vt:lpstr>
      <vt:lpstr>Other Stakeholders</vt:lpstr>
      <vt:lpstr>Corporate Social Responsibility</vt:lpstr>
      <vt:lpstr>Can we continue to grow?</vt:lpstr>
      <vt:lpstr>Can we continue to grow?</vt:lpstr>
      <vt:lpstr>The issues</vt:lpstr>
      <vt:lpstr>The triple bottom line: people, environment, economy</vt:lpstr>
      <vt:lpstr>Green accounting</vt:lpstr>
      <vt:lpstr>Sustainability reporting</vt:lpstr>
      <vt:lpstr>But, it’s a long road…</vt:lpstr>
      <vt:lpstr>Greentalk….</vt:lpstr>
      <vt:lpstr> Greentalk Campaigns –Product RED (canArmani makea difference?) </vt:lpstr>
      <vt:lpstr>Greenwalk…..</vt:lpstr>
      <vt:lpstr>The role of governance professionals</vt:lpstr>
      <vt:lpstr>Class 4 Assignment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Corporate Governance</dc:title>
  <dc:creator>Janis</dc:creator>
  <cp:lastModifiedBy>Dell</cp:lastModifiedBy>
  <cp:revision>30</cp:revision>
  <dcterms:created xsi:type="dcterms:W3CDTF">2010-07-20T17:00:56Z</dcterms:created>
  <dcterms:modified xsi:type="dcterms:W3CDTF">2017-01-31T22:26:21Z</dcterms:modified>
</cp:coreProperties>
</file>

<file path=docProps/thumbnail.jpeg>
</file>